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00" r:id="rId1"/>
    <p:sldMasterId id="2147483801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3" r:id="rId26"/>
    <p:sldId id="279" r:id="rId27"/>
    <p:sldId id="280" r:id="rId28"/>
    <p:sldId id="281" r:id="rId29"/>
    <p:sldId id="282" r:id="rId30"/>
  </p:sldIdLst>
  <p:sldSz cx="9144000" cy="5143500" type="screen16x9"/>
  <p:notesSz cx="6858000" cy="9144000"/>
  <p:embeddedFontLst>
    <p:embeddedFont>
      <p:font typeface="Lora" panose="02010600030101010101" charset="0"/>
      <p:regular r:id="rId32"/>
      <p:bold r:id="rId33"/>
      <p:italic r:id="rId34"/>
      <p:boldItalic r:id="rId35"/>
    </p:embeddedFont>
    <p:embeddedFont>
      <p:font typeface="Red Hat Display" panose="02010600030101010101" charset="0"/>
      <p:regular r:id="rId36"/>
      <p:bold r:id="rId37"/>
      <p:italic r:id="rId38"/>
      <p:boldItalic r:id="rId39"/>
    </p:embeddedFont>
    <p:embeddedFont>
      <p:font typeface="Red Hat Text" panose="02010600030101010101" charset="0"/>
      <p:regular r:id="rId40"/>
      <p:bold r:id="rId41"/>
      <p:italic r:id="rId42"/>
      <p:boldItalic r:id="rId43"/>
    </p:embeddedFont>
    <p:embeddedFont>
      <p:font typeface="Overpass" panose="02010600030101010101" charset="0"/>
      <p:regular r:id="rId44"/>
      <p:bold r:id="rId45"/>
      <p:italic r:id="rId46"/>
      <p:boldItalic r:id="rId47"/>
    </p:embeddedFont>
    <p:embeddedFont>
      <p:font typeface="Red Hat Text Medium" panose="02010600030101010101" charset="0"/>
      <p:regular r:id="rId48"/>
      <p:bold r:id="rId49"/>
      <p:italic r:id="rId50"/>
      <p:boldItalic r:id="rId51"/>
    </p:embeddedFont>
    <p:embeddedFont>
      <p:font typeface="Overpass Light" panose="02010600030101010101" charset="0"/>
      <p:regular r:id="rId52"/>
      <p:bold r:id="rId53"/>
      <p:italic r:id="rId54"/>
      <p:boldItalic r:id="rId55"/>
    </p:embeddedFont>
    <p:embeddedFont>
      <p:font typeface="Red Hat Display Medium" panose="02010600030101010101" charset="0"/>
      <p:regular r:id="rId56"/>
      <p:bold r:id="rId57"/>
      <p:italic r:id="rId58"/>
      <p:boldItalic r:id="rId59"/>
    </p:embeddedFont>
    <p:embeddedFont>
      <p:font typeface="Overpass SemiBold" panose="02010600030101010101" charset="0"/>
      <p:regular r:id="rId60"/>
      <p:bold r:id="rId61"/>
      <p:italic r:id="rId62"/>
      <p:boldItalic r:id="rId63"/>
    </p:embeddedFont>
    <p:embeddedFont>
      <p:font typeface="Roboto" panose="02010600030101010101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288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63" Type="http://schemas.openxmlformats.org/officeDocument/2006/relationships/font" Target="fonts/font32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schemas.openxmlformats.org/officeDocument/2006/relationships/font" Target="fonts/font35.fntdata"/><Relationship Id="rId5" Type="http://schemas.openxmlformats.org/officeDocument/2006/relationships/slide" Target="slides/slide3.xml"/><Relationship Id="rId61" Type="http://schemas.openxmlformats.org/officeDocument/2006/relationships/font" Target="fonts/font3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font" Target="fonts/font33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font" Target="fonts/font36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font" Target="fonts/font3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8.fntdata"/><Relationship Id="rId34" Type="http://schemas.openxmlformats.org/officeDocument/2006/relationships/font" Target="fonts/font3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290d79ea901_0_5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290d79ea901_0_5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在大规模IT领域，部署环境具备多种选择，如虚拟化、私有云、公有云和Kubernetes等。根据特定需求，可能需要综合多种解决方案，这就带来了复杂的基础设施层，</a:t>
            </a:r>
            <a:r>
              <a:rPr lang="en" sz="1200">
                <a:solidFill>
                  <a:srgbClr val="34354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每个技术都有不同的抽象层和规则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，因此需要应对这些技术堆栈之间协同工作的挑战。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虚拟化通常用于支持一些新兴技术，比如Kubernetes，最终连接它们的是网络。无论是虚拟机、容器还是裸机应用程序，它们都需要有效地与服务器的网络接口卡（NIC）层进行通信，以便与其他节点、服务器或外部世界交互。网络的高性能一直是我们追求的目标。今天我要介绍的就是一种新的标准化的高性能网络解决方案：vDP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290d79ea901_0_6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290d79ea901_0_6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vDPA指Virtio数据路径加速，或者叫数据平面加速， 数据通道加速，我们理解它是一个意思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Vdpa设备指 数据路径符合virito规范，而控制路径保持供应商特定标准的设备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90d79ea901_0_6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290d79ea901_0_6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vdpa是基于sriov功能的，在支持vdpa功能的网卡上，我们可以创建VF，基于VF再创建vdpa 设备。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它的数据路径是virtio标准的，可以直接在guest和硬件之间直接传输数据</a:t>
            </a:r>
            <a:endParaRPr>
              <a:solidFill>
                <a:srgbClr val="15151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而他的控制路径，我们从下往上看，硬件到 host kernel 的vdpa driver之间的部分是厂商特定的，而通过vdpa framework和vdpa vendor driver 转化成了virtio 规范的control plane。这样我们在guest上看到的是一个virtio类型的网卡，使用标准的virtio驱动。</a:t>
            </a:r>
            <a:endParaRPr>
              <a:solidFill>
                <a:srgbClr val="15151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Vdpa kernel framework 以及 vdpa vendor driver 在中间起到了一个类似翻译的作用，可以将一些控制信号，配置命令等做一些转化。</a:t>
            </a:r>
            <a:endParaRPr>
              <a:solidFill>
                <a:srgbClr val="15151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后面会具体介绍kernel 层 vdpa架构的实现。</a:t>
            </a:r>
            <a:endParaRPr sz="1200">
              <a:solidFill>
                <a:srgbClr val="151515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25cbee14df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25cbee14dfa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24fef86424a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24fef86424a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highlight>
                  <a:srgbClr val="FFFFFF"/>
                </a:highlight>
              </a:rPr>
              <a:t>vDPA 的优点显而易见，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AutoNum type="arabicPeriod"/>
            </a:pPr>
            <a:r>
              <a:rPr lang="en" sz="1200">
                <a:solidFill>
                  <a:srgbClr val="151515"/>
                </a:solidFill>
                <a:highlight>
                  <a:srgbClr val="FFFFFF"/>
                </a:highlight>
              </a:rPr>
              <a:t>guest 可以使用通用的 virtio 驱动, 在迁移，硬件升级或置换时不再需要锁定到特定的供应商，管理更加方便灵活。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AutoNum type="arabicPeriod"/>
            </a:pPr>
            <a:r>
              <a:rPr lang="en" sz="1200">
                <a:solidFill>
                  <a:srgbClr val="151515"/>
                </a:solidFill>
                <a:highlight>
                  <a:srgbClr val="FFFFFF"/>
                </a:highlight>
              </a:rPr>
              <a:t>因为数据平面的直通，它能实现跟SR-IOV相娉美的线速性能；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AutoNum type="arabicPeriod"/>
            </a:pPr>
            <a:r>
              <a:rPr lang="en" sz="1200">
                <a:solidFill>
                  <a:srgbClr val="151515"/>
                </a:solidFill>
                <a:highlight>
                  <a:srgbClr val="FFFFFF"/>
                </a:highlight>
              </a:rPr>
              <a:t>支持迁移，甚至在不同供应商的硬件之间迁移。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AutoNum type="arabicPeriod"/>
            </a:pPr>
            <a:r>
              <a:rPr lang="en" sz="1200">
                <a:solidFill>
                  <a:srgbClr val="151515"/>
                </a:solidFill>
                <a:highlight>
                  <a:schemeClr val="lt1"/>
                </a:highlight>
              </a:rPr>
              <a:t>Guest OS引入新的硬件需要认证，而如果使用vdpa，VM只需单次认证，这一点对其他使用vdpa的应用比如container或userspace image也是一样的，</a:t>
            </a:r>
            <a:endParaRPr sz="1200">
              <a:solidFill>
                <a:srgbClr val="151515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AutoNum type="arabicPeriod"/>
            </a:pPr>
            <a:r>
              <a:rPr lang="en" sz="1200">
                <a:solidFill>
                  <a:srgbClr val="151515"/>
                </a:solidFill>
                <a:highlight>
                  <a:schemeClr val="lt1"/>
                </a:highlight>
              </a:rPr>
              <a:t>可以实现透明保护，guest使用virtio的驱动，但host上的后端设备可以用vdpa 也可以是vhost-net，如果vdpa连接中断，host可以迅速侦测到并切换到vhost-net，从而有了类似故障转移的功能。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4fef86424a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24fef86424a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下面我们来介绍一下vdpa的实现，也就是kernel vdpa framework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290d79ea901_0_6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290d79ea901_0_6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51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我们来看一下kernel vdpa framework在系统中的位置，也就是红色框里的部分，它是位于kernel space的。</a:t>
            </a:r>
            <a:endParaRPr sz="1350"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</a:t>
            </a:r>
            <a:r>
              <a:rPr lang="en" sz="1350">
                <a:solidFill>
                  <a:srgbClr val="15151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dpa framework的主要目的是隐藏底层硬件的复杂性和差异性，给上层提供统一的使用和管理vdpa设备的接口。</a:t>
            </a:r>
            <a:endParaRPr sz="1350"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51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底层它连接支持vdpa的网卡设备，可以是物理网卡，比如mellanox cx-6系列的网卡，或者intel的IFC网卡，也可以是虚拟的virtio网卡，可以是PF或VF，pci设备或者非pci设备。向上呢，</a:t>
            </a:r>
            <a:r>
              <a:rPr lang="en" sz="1350">
                <a:solidFill>
                  <a:srgbClr val="EE0000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vdpa kernel framework 为内核virtio驱动程序提供一个virtio设备，或者对用户空间驱动程序提供一个vhost 字符设备</a:t>
            </a:r>
            <a:r>
              <a:rPr lang="en" sz="1350">
                <a:solidFill>
                  <a:srgbClr val="15151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。</a:t>
            </a:r>
            <a:endParaRPr sz="1350"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51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vdpa framework分为3个部分，vdpa device parent driver， vdpa bus，以及vdpa bus driver。我们分别来看。</a:t>
            </a:r>
            <a:endParaRPr sz="1350">
              <a:solidFill>
                <a:srgbClr val="151515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24ffc03d38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24ffc03d38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为了支持多种不同的设备和驱动，整个架构使用了总线-设备模型。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vdpa bus是整个vdpa framework的核心， 它定义了vdpa bus driver和vdpa device之间的通讯协议。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从这张图可以可以看到，vdpa bus 看到的vdpa设备是统一的无差别的，具有一系列vdpa 属性的设备。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4ffc03d38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4ffc03d38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vDPA parent drivers 的目的是提供一种vdpa设备抽象，这样不管底层是什么网卡，从vdpa bus的角度来看，都是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具有统一的vdpa属性的</a:t>
            </a:r>
            <a:r>
              <a:rPr lang="en" sz="1350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vpda 设备。</a:t>
            </a:r>
            <a:endParaRPr sz="1350">
              <a:solidFill>
                <a:srgbClr val="15151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strike="sngStrike">
                <a:solidFill>
                  <a:srgbClr val="15151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我们从下往上看，最底层是支持vdpa的网卡，比如mellanox cx-6 系列的网卡，我们目前开发和测试主要集中在这种卡上，intel IFC 的网卡，他还可以是虚拟的virtio 类型的网卡或者纯软件模拟的vdpa simulator。后面的这两种vp_vdpa 和 vdpa_simulator不是物理硬件，其中vp_vdpa 是在嵌套虚拟化的环境里把L1 的VM中的virtio interface做为底层硬件的，vdpa_simulator 是软件模拟的一种回环的设备。这两种虚拟设备主要是用于开发和测试环境中。</a:t>
            </a:r>
            <a:endParaRPr b="1" strike="sng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vDPA devices drivers are registered to the vDPA bus by their parent device driver. For example mlx5 vDPA devices are registered by the mlx5 core driver.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These device driver implements a set of operations called by the vDPA bus to configure the device, such as callbacks to set and get Virtio features, or provide virtqueue addresses, virtqueue size, etc.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is where the translation from generic Virtio controls into Vendor specific controls happen.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Amongst the available drivers, we find the drivers for the devices mentioned earlier, and also a vDPA simulator,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driver is used for testing purpose and it basically loop backs packets from its transmit queue to its receive queue.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24ffc03d38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24ffc03d38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图中绿色的部分是vdpa bus driver，vdpa framework提供了两种 driver， virtio-vdpa 和 vhost-vdpa</a:t>
            </a:r>
            <a:endParaRPr sz="1350">
              <a:solidFill>
                <a:srgbClr val="15151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Virtio-vdpa bus driver 可以看作是virtio bus 和 vdpa bus之间的执行中介，它可以侦测到vdpa device并把这个设备注册到virtio bus，使用系统virtio驱动，通过virtio-vdpa bus driver暴露给系统的是一个virtio 类型的网卡，可以被kernel IO subsystem 所使用。进程可以使用socket based user API来发送和接收数据。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On the vDPA bus drivers side, we currently have two options.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first one here is Virtio-net bus driver.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diagram is a bit simplified, as in reality this green box contains a vDPA Virtio driver that plugs to Virtio bus, on top of which you’ll find the regular Virtio-net driver that you usually find in guest kernels.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driver enables providing a Virtio netdev to the host.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4ffc03d38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24ffc03d38e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vhost-vDPA bus driver主要职责是在 vhost user API 和 vDPA 总线操作之间执行中介。 从 vhost 子系统的角度来看，vhost-vDPA 总线驱动程序是另一种类型的 vhost 设备。 当 vDPA 设备被 vhost-vDPA 总线驱动程序探测时，将为用户空间驱动程序创建一个字符设备 (/dev/vhost-vdpa-X) 以接受 vhost uAPI。</a:t>
            </a:r>
            <a:endParaRPr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other option is Vhost-vDPA, its goal is to provide a unified interface to userspace application, such as QEMU or DPDK-based applications via the Virtio-user PMD.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driver is very similar to Vhost-kernel, as it reuses most of its protocol. But it also adds a few protocol requests to setup things that are vDPA specific, like DMA mapping or Virtio-net config space configuration.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51515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51515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90d79ea901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290d79ea901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首先我们了解一下为什么要有vdpa，也就是vdpa产生的背景，继而介绍vDPA是什么，它的优点，然后了解一下kernel vdpa framework，也就是vdpa的实现，最后我们介绍vdpa的几种使用场景。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24ffc03d3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24ffc03d3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另外，vdpa framework还提供一个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Netlink based </a:t>
            </a:r>
            <a:r>
              <a:rPr lang="en" sz="1350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management api。可用通过一个专用的vdpa 命令行管理工具，对vdpa 设备做一些lifecycle management， 比如create，destroy，以及做一些参数配置，比如mac地址，multiqueue ， mtu的设置。 目前这个工具已经集成到iproute这个包里。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4fef86424a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24fef86424a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51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以上就是kernel vdpa framework的介绍，我们在再来回顾一下，通过kernel vdpa framework，硬件的复杂性和差异性被隐藏，可以给kernel space 和userspace 系统 提供统一的接口，供上层应用程序使用。</a:t>
            </a:r>
            <a:endParaRPr sz="1350">
              <a:solidFill>
                <a:srgbClr val="151515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25cbee14dfa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25cbee14dfa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下来我们具体看一下vdpa的使用场景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24ffc03d3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24ffc03d3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Vhost-vdpa的典型使用场景是做为vm的virtio网卡的后端设备。guest可以使用kernel space的virtio drvier，或者userspace的virtio-pmd。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Virtio-vdpa的典型使用场景是在container 或者bare metal中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以下是支持的版本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我们来看一下一个demo，就是基于mellanox 网卡的vdpa的使用场景。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25cbee14dfa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25cbee14dfa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了解vdpa产生的背景，我们先来看一下虚拟网络的几种架构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4ffc03d38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4ffc03d38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下面是一个简单的总结，我们介绍了vdpa 设备，vdpa framework包括三个部分； 介绍了vdpa的一些优点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2911adadb7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2911adadb7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最后，一些参考的链接，如果大家有任何关于virtio networking的相关的问题或者讨论，欢迎发邮件到virtio-networking这个邮箱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如果有任何关于kvm 虚拟化的问题或者讨论，也欢迎联系我，谢谢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90d79ea901_0_3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90d79ea901_0_3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4fef86424a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4fef86424a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了解vdpa产生的背景，我们先来看一下虚拟网络的几种架构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91c5817a0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291c5817a0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virtio-net/vhost-net 架构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这就是默认环境下，kvm 虚拟机使用virtio类型的网卡的架构图。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整个物理的linux主机叫host，分为三部分，hw blocks， kernel space和user space。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Guest运行在userspace，它通过virtio网卡与host通信。virtio网卡的实现分为两部分。一个是前端，指guest中的virtio设备驱动virtio-net，它运行在guest 的kernel space；一个是后端，指host端对virtio device的实现，图中是位于kernel的vhost-net驱动。前端和后端通信的通道我们拆分为data plane 和control plane 分开来看。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图中红色箭头表示data plane数据平面，负责数据的在guest和host kernel space之间传输，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蓝色箭头是control plane控制平面，主要传输控制信号，包括配置信息变更，一些参数和功能的协商 ，还有最重要的是要负责数据平面的建立和终止。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我们对数据平面的期待是数据传输越快越好，而对控制平面的期待是越灵活越好。virtio 的控制平面是由qemu基于 virtio 规范来实现的。出于性能的考虑，数据平面没有由qemu来实现，而是使用了vhost-net 协议，vhost-net 使virtio dataplane可以从卸载到host的kernel space ，绕过userspace的qemu进程， 相比virtio的backend， 它实现了更高的性能（less context switch）。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然而vhost-net的实现需要一个专用的vhost线程来处理IO事件，这增加了CPU以及软件层面的开销。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Guest要与外界比如别的host通信，需要通过host上的tap0设备，以及bridge转发，最终由硬件设备eth0传输。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2911adadb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2911adadb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51515"/>
                </a:solidFill>
              </a:rPr>
              <a:t>此架构有哪些特点呢？</a:t>
            </a:r>
            <a:endParaRPr sz="1400">
              <a:solidFill>
                <a:srgbClr val="151515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400">
                <a:solidFill>
                  <a:srgbClr val="151515"/>
                </a:solidFill>
              </a:rPr>
              <a:t>优点是Guest可以使用通用的virtio driver。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Virtio 是一种用于虚拟化环境中的设备驱动程序标准， 它是一个开放标准，其规范和实现都是公开的，并受到开源社区的广泛支持。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Char char="●"/>
            </a:pPr>
            <a:r>
              <a:rPr lang="en" sz="1400">
                <a:solidFill>
                  <a:srgbClr val="151515"/>
                </a:solidFill>
              </a:rPr>
              <a:t>在guest中，具有更好的可用性， </a:t>
            </a:r>
            <a:endParaRPr sz="1400">
              <a:solidFill>
                <a:srgbClr val="15151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Char char="●"/>
            </a:pPr>
            <a:r>
              <a:rPr lang="en" sz="1400">
                <a:solidFill>
                  <a:srgbClr val="151515"/>
                </a:solidFill>
              </a:rPr>
              <a:t>支持迁移；</a:t>
            </a:r>
            <a:endParaRPr sz="1400">
              <a:solidFill>
                <a:srgbClr val="15151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51515"/>
                </a:solidFill>
              </a:rPr>
              <a:t>缺点是</a:t>
            </a:r>
            <a:endParaRPr sz="1400">
              <a:solidFill>
                <a:srgbClr val="15151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Char char="●"/>
            </a:pPr>
            <a:r>
              <a:rPr lang="en" sz="1400">
                <a:solidFill>
                  <a:srgbClr val="151515"/>
                </a:solidFill>
              </a:rPr>
              <a:t>因为需要专用的vhost线程， 产生额外的CPU以及管理成本</a:t>
            </a:r>
            <a:endParaRPr sz="1400">
              <a:solidFill>
                <a:srgbClr val="15151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Char char="●"/>
            </a:pPr>
            <a:r>
              <a:rPr lang="en" sz="1400">
                <a:solidFill>
                  <a:srgbClr val="151515"/>
                </a:solidFill>
              </a:rPr>
              <a:t>因为软件层面的开销，性能受到了影响，不能实现线速；</a:t>
            </a:r>
            <a:endParaRPr sz="1400">
              <a:solidFill>
                <a:srgbClr val="15151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5151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51515"/>
                </a:solidFill>
              </a:rPr>
              <a:t>线速是指</a:t>
            </a: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在虚拟化环境中，能够以物理网卡的速度传输数据。</a:t>
            </a:r>
            <a:endParaRPr sz="1400">
              <a:solidFill>
                <a:srgbClr val="15151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那怎样才能实现线速呢，最直接的方案就是把物理网卡passthrough给guest 用，这就是pci passthrough。而物理网卡直接passthrough的成本较高，于是有了SR-IOV的功能，支持由物理网卡也就是PF（physical function）， 生成多个VF，即virtual functions，可以同时passthrough给多个guest使用。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291c5817a0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291c5817a0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51515"/>
                </a:solidFill>
                <a:latin typeface="Red Hat Text"/>
                <a:ea typeface="Red Hat Text"/>
                <a:cs typeface="Red Hat Text"/>
                <a:sym typeface="Red Hat Text"/>
              </a:rPr>
              <a:t>把VF passthrough给guest 用，会将guest 的内存区域映射到网卡，硬件可以直接读写guest的内存，从而使数据平面绕过了host, 可以</a:t>
            </a: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实现线速的性能。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他的控制平面和数据平面都是厂商特定的，guest 需要使用厂商特定的VF driver。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VF不具备完整的pci设备功能，它的配置和管理必须通过PF来进行，guset的VF driver必须和物理网卡匹配。</a:t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4ffc03d38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4ffc03d38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相比半虚拟化的virtio网卡，它具有更高的性能, 可以达到线速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然而guest 必须使用vendor specific 的driver，损失了一部分灵活性。</a:t>
            </a:r>
            <a:r>
              <a:rPr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如果host上的物理网卡置换为其他供应商的网卡，guest 需要使用新的对应的driver。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如果guest需要迁移， 只能迁移到具有相同driver且相同配置的物理网卡的host上。而且目前能够支持SR-IOV migration的硬件不多。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4fef86424a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4fef86424a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那么是否有一种方案，可以结合virtio的通用性的优点，同时还能像SR-IOV一样的有线速的性能呢？ 这就是vDPA。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25cbee14dfa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25cbee14dfa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什么是vdpa呢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22">
  <p:cSld name="CUSTOM_4_48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1" name="Google Shape;111;p1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1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1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2"/>
          </p:nvPr>
        </p:nvSpPr>
        <p:spPr>
          <a:xfrm>
            <a:off x="6938588" y="1307789"/>
            <a:ext cx="1593300" cy="24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EBEBEB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3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1"/>
          <p:cNvSpPr txBox="1">
            <a:spLocks noGrp="1"/>
          </p:cNvSpPr>
          <p:nvPr>
            <p:ph type="subTitle" idx="3"/>
          </p:nvPr>
        </p:nvSpPr>
        <p:spPr>
          <a:xfrm>
            <a:off x="6938588" y="1307789"/>
            <a:ext cx="1593300" cy="24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2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1" name="Google Shape;1161;p102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62" name="Google Shape;116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2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68" name="Google Shape;1168;p102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69" name="Google Shape;1169;p102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70" name="Google Shape;1170;p102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171" name="Google Shape;1171;p102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10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10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3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176" name="Google Shape;1176;p10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77" name="Google Shape;1177;p103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178" name="Google Shape;1178;p103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179" name="Google Shape;1179;p103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180" name="Google Shape;118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1" name="Google Shape;1181;p10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2" name="Google Shape;1182;p10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4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185" name="Google Shape;1185;p10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86" name="Google Shape;1186;p104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187" name="Google Shape;118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04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89" name="Google Shape;1189;p104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90" name="Google Shape;1190;p104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91" name="Google Shape;1191;p104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192" name="Google Shape;1192;p104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93" name="Google Shape;1193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141196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20292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7" name="Google Shape;1197;p10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8" name="Google Shape;1198;p10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05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01" name="Google Shape;120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2" name="Google Shape;1202;p10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3" name="Google Shape;1203;p10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4" name="Google Shape;1204;p105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5" name="Google Shape;1205;p105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206" name="Google Shape;1206;p105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07" name="Google Shape;1207;p105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10" name="Google Shape;121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1" name="Google Shape;1211;p10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2" name="Google Shape;1212;p10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106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214" name="Google Shape;1214;p10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sp>
        <p:nvSpPr>
          <p:cNvPr id="1215" name="Google Shape;1215;p106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16" name="Google Shape;1216;p106"/>
          <p:cNvSpPr txBox="1"/>
          <p:nvPr/>
        </p:nvSpPr>
        <p:spPr>
          <a:xfrm>
            <a:off x="4427588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17" name="Google Shape;1217;p106"/>
          <p:cNvSpPr txBox="1"/>
          <p:nvPr/>
        </p:nvSpPr>
        <p:spPr>
          <a:xfrm>
            <a:off x="4427588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18" name="Google Shape;1218;p106"/>
          <p:cNvSpPr txBox="1"/>
          <p:nvPr/>
        </p:nvSpPr>
        <p:spPr>
          <a:xfrm>
            <a:off x="6611644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19" name="Google Shape;1219;p106"/>
          <p:cNvSpPr txBox="1"/>
          <p:nvPr/>
        </p:nvSpPr>
        <p:spPr>
          <a:xfrm>
            <a:off x="6611644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20" name="Google Shape;1220;p106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06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06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06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7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226" name="Google Shape;1226;p10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10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10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10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sp>
        <p:nvSpPr>
          <p:cNvPr id="1230" name="Google Shape;1230;p107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31" name="Google Shape;1231;p107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232" name="Google Shape;1232;p107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8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235" name="Google Shape;1235;p10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6" name="Google Shape;1236;p10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7" name="Google Shape;1237;p10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8" name="Google Shape;1238;p10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sp>
        <p:nvSpPr>
          <p:cNvPr id="1239" name="Google Shape;1239;p108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40" name="Google Shape;1240;p108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41" name="Google Shape;124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9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244" name="Google Shape;1244;p10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5" name="Google Shape;1245;p10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6" name="Google Shape;1246;p10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7" name="Google Shape;1247;p109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sp>
        <p:nvSpPr>
          <p:cNvPr id="1248" name="Google Shape;1248;p109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49" name="Google Shape;1249;p109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09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51" name="Google Shape;1251;p109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10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1254" name="Google Shape;1254;p11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5" name="Google Shape;1255;p11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6" name="Google Shape;1256;p11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pic>
        <p:nvPicPr>
          <p:cNvPr id="1257" name="Google Shape;1257;p110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10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259" name="Google Shape;1259;p110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1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62" name="Google Shape;1262;p11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3" name="Google Shape;1263;p11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4" name="Google Shape;1264;p11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5" name="Google Shape;1265;p111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6" name="Google Shape;1266;p11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7" name="Google Shape;1267;p11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ed Hat Text Medium"/>
              <a:buNone/>
              <a:defRPr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ed Hat Text Medium"/>
              <a:buNone/>
              <a:defRPr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ed Hat Text Medium"/>
              <a:buNone/>
              <a:defRPr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ed Hat Text Medium"/>
              <a:buNone/>
              <a:defRPr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ed Hat Text Medium"/>
              <a:buNone/>
              <a:defRPr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ed Hat Text Medium"/>
              <a:buNone/>
              <a:defRPr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ed Hat Text Medium"/>
              <a:buNone/>
              <a:defRPr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ed Hat Text Medium"/>
              <a:buNone/>
              <a:defRPr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ed Hat Text Medium"/>
              <a:buNone/>
              <a:defRPr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1268" name="Google Shape;1268;p111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CONFIDENTIAL</a:t>
            </a:r>
            <a:endParaRPr sz="5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120" name="Google Shape;120;p1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12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2" name="Google Shape;122;p12"/>
          <p:cNvPicPr preferRelativeResize="0"/>
          <p:nvPr/>
        </p:nvPicPr>
        <p:blipFill rotWithShape="1">
          <a:blip r:embed="rId3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2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12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71" name="Google Shape;1271;p11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2" name="Google Shape;1272;p11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3" name="Google Shape;1273;p11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74" name="Google Shape;1274;p112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pic>
        <p:nvPicPr>
          <p:cNvPr id="1275" name="Google Shape;127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3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278" name="Google Shape;1278;p1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9" name="Google Shape;1279;p11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Text Medium"/>
              <a:buNone/>
              <a:defRPr sz="7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Text Medium"/>
              <a:buNone/>
              <a:defRPr sz="7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Text Medium"/>
              <a:buNone/>
              <a:defRPr sz="7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Text Medium"/>
              <a:buNone/>
              <a:defRPr sz="7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Text Medium"/>
              <a:buNone/>
              <a:defRPr sz="7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Text Medium"/>
              <a:buNone/>
              <a:defRPr sz="7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Text Medium"/>
              <a:buNone/>
              <a:defRPr sz="7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Text Medium"/>
              <a:buNone/>
              <a:defRPr sz="7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Text Medium"/>
              <a:buNone/>
              <a:defRPr sz="7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1280" name="Google Shape;1280;p1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1" name="Google Shape;1281;p11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2" name="Google Shape;1282;p113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rPr>
              <a:t>CONFIDENTIAL</a:t>
            </a:r>
            <a:endParaRPr sz="500"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14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1286" name="Google Shape;1286;p1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7" name="Google Shape;1287;p114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288" name="Google Shape;1288;p11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9" name="Google Shape;1289;p11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0" name="Google Shape;1290;p11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91" name="Google Shape;1291;p114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92" name="Google Shape;1292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">
  <p:cSld name="CUSTOM_4_2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5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295" name="Google Shape;1295;p11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11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297" name="Google Shape;1297;p11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8" name="Google Shape;1298;p11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9" name="Google Shape;1299;p115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RED HAT CONFIDENTIAL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300" name="Google Shape;1300;p115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15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2">
  <p:cSld name="CUSTOM_4_3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16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304" name="Google Shape;1304;p11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" name="Google Shape;1305;p116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306" name="Google Shape;1306;p11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11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8" name="Google Shape;1308;p11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309" name="Google Shape;1309;p116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16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_5"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1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11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3">
  <p:cSld name="CUSTOM_4_4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1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316" name="Google Shape;1316;p11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11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318" name="Google Shape;1318;p11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9" name="Google Shape;1319;p11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0" name="Google Shape;1320;p118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18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meline vertical">
  <p:cSld name="CUSTOM_4_16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9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1324" name="Google Shape;1324;p11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5" name="Google Shape;1325;p11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6" name="Google Shape;1326;p11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7" name="Google Shape;1327;p119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19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329" name="Google Shape;1329;p119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w="28575" cap="flat" cmpd="sng">
            <a:solidFill>
              <a:srgbClr val="D5D5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0" name="Google Shape;1330;p119"/>
          <p:cNvSpPr txBox="1">
            <a:spLocks noGrp="1"/>
          </p:cNvSpPr>
          <p:nvPr>
            <p:ph type="subTitle" idx="3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1331" name="Google Shape;1331;p119"/>
          <p:cNvSpPr txBox="1">
            <a:spLocks noGrp="1"/>
          </p:cNvSpPr>
          <p:nvPr>
            <p:ph type="subTitle" idx="4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1332" name="Google Shape;1332;p119"/>
          <p:cNvSpPr txBox="1">
            <a:spLocks noGrp="1"/>
          </p:cNvSpPr>
          <p:nvPr>
            <p:ph type="subTitle" idx="5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1">
  <p:cSld name="CUSTOM_4_20"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20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1335" name="Google Shape;1335;p120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cxnSp>
        <p:nvCxnSpPr>
          <p:cNvPr id="1336" name="Google Shape;1336;p12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12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8" name="Google Shape;1338;p12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9" name="Google Shape;1339;p120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20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41" name="Google Shape;1341;p120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image left">
  <p:cSld name="CUSTOM_4_2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2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1344" name="Google Shape;1344;p121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cxnSp>
        <p:nvCxnSpPr>
          <p:cNvPr id="1345" name="Google Shape;1345;p12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6" name="Google Shape;1346;p12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7" name="Google Shape;1347;p12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8" name="Google Shape;1348;p121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21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50" name="Google Shape;1350;p121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1" name="Google Shape;1351;p121"/>
          <p:cNvSpPr txBox="1">
            <a:spLocks noGrp="1"/>
          </p:cNvSpPr>
          <p:nvPr>
            <p:ph type="subTitle" idx="4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3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3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">
  <p:cSld name="CUSTOM_4_21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2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1354" name="Google Shape;1354;p122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cxnSp>
        <p:nvCxnSpPr>
          <p:cNvPr id="1355" name="Google Shape;1355;p12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12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7" name="Google Shape;1357;p12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8" name="Google Shape;1358;p122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22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60" name="Google Shape;1360;p122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64" name="Google Shape;1364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1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24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7" name="Google Shape;1367;p12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68" name="Google Shape;1368;p124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9" name="Google Shape;1369;p124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0" name="Google Shape;1370;p124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71" name="Google Shape;137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2" name="Google Shape;1372;p12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3" name="Google Shape;1373;p12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77" name="Google Shape;1377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4">
  <p:cSld name="CUSTOM_4_22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26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380" name="Google Shape;1380;p12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1" name="Google Shape;1381;p126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382" name="Google Shape;1382;p12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3" name="Google Shape;1383;p1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4" name="Google Shape;1384;p126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26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5">
  <p:cSld name="CUSTOM_4_23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388" name="Google Shape;1388;p12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12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390" name="Google Shape;1390;p12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1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2" name="Google Shape;1392;p127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393" name="Google Shape;1393;p12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27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ody">
  <p:cSld name="CUSTOM_4_17_2_1"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1397" name="Google Shape;1397;p12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8" name="Google Shape;1398;p1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9" name="Google Shape;1399;p1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0" name="Google Shape;1400;p128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28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2" name="Google Shape;1402;p128"/>
          <p:cNvSpPr txBox="1">
            <a:spLocks noGrp="1"/>
          </p:cNvSpPr>
          <p:nvPr>
            <p:ph type="body" idx="3"/>
          </p:nvPr>
        </p:nvSpPr>
        <p:spPr>
          <a:xfrm>
            <a:off x="1828800" y="1200150"/>
            <a:ext cx="5486400" cy="27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nk">
  <p:cSld name="CUSTOM_4_18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29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endParaRPr/>
          </a:p>
        </p:txBody>
      </p:sp>
      <p:cxnSp>
        <p:nvCxnSpPr>
          <p:cNvPr id="1405" name="Google Shape;1405;p1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1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7" name="Google Shape;1407;p1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8" name="Google Shape;1408;p129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29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an new layout 001">
  <p:cSld name="CUSTOM_4_18_1"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1" name="Google Shape;1411;p13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1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1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4" name="Google Shape;1414;p130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30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6" name="Google Shape;1416;p130"/>
          <p:cNvSpPr txBox="1"/>
          <p:nvPr/>
        </p:nvSpPr>
        <p:spPr>
          <a:xfrm>
            <a:off x="371650" y="82575"/>
            <a:ext cx="46092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My new title  topic here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19" name="Google Shape;1419;p13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35" name="Google Shape;135;p1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459" y="4734379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">
  <p:cSld name="TITLE_6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2" name="Google Shape;1422;p1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3" name="Google Shape;1423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agenda dark 1">
  <p:cSld name="CUSTOM_4_1_2">
    <p:bg>
      <p:bgPr>
        <a:solidFill>
          <a:srgbClr val="353535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33"/>
          <p:cNvSpPr txBox="1">
            <a:spLocks noGrp="1"/>
          </p:cNvSpPr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26" name="Google Shape;1426;p1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7" name="Google Shape;1427;p1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1428" name="Google Shape;1428;p1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29" name="Google Shape;1429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1" name="Google Shape;1431;p133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2" name="Google Shape;1432;p133"/>
          <p:cNvSpPr txBox="1">
            <a:spLocks noGrp="1"/>
          </p:cNvSpPr>
          <p:nvPr>
            <p:ph type="subTitle" idx="3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433" name="Google Shape;1433;p133"/>
          <p:cNvSpPr txBox="1">
            <a:spLocks noGrp="1"/>
          </p:cNvSpPr>
          <p:nvPr>
            <p:ph type="subTitle" idx="4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434" name="Google Shape;1434;p133"/>
          <p:cNvSpPr txBox="1">
            <a:spLocks noGrp="1"/>
          </p:cNvSpPr>
          <p:nvPr>
            <p:ph type="subTitle" idx="5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6">
  <p:cSld name="CUSTOM_4_24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34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437" name="Google Shape;1437;p13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134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439" name="Google Shape;1439;p13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1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1" name="Google Shape;1441;p13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442" name="Google Shape;1442;p134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34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7">
  <p:cSld name="CUSTOM_4_25"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35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446" name="Google Shape;1446;p1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7" name="Google Shape;1447;p1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448" name="Google Shape;1448;p13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9" name="Google Shape;1449;p1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0" name="Google Shape;1450;p135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451" name="Google Shape;1451;p135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35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8">
  <p:cSld name="CUSTOM_4_26"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36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455" name="Google Shape;1455;p13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6" name="Google Shape;1456;p136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457" name="Google Shape;1457;p13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1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9" name="Google Shape;1459;p13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460" name="Google Shape;1460;p136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36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and body">
  <p:cSld name="CUSTOM_4_17_2_2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1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4" name="Google Shape;1464;p1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6" name="Google Shape;1466;p1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37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8" name="Google Shape;1468;p137"/>
          <p:cNvSpPr txBox="1">
            <a:spLocks noGrp="1"/>
          </p:cNvSpPr>
          <p:nvPr>
            <p:ph type="subTitle" idx="2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endParaRPr/>
          </a:p>
        </p:txBody>
      </p:sp>
      <p:sp>
        <p:nvSpPr>
          <p:cNvPr id="1469" name="Google Shape;1469;p137"/>
          <p:cNvSpPr txBox="1">
            <a:spLocks noGrp="1"/>
          </p:cNvSpPr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470" name="Google Shape;1470;p137"/>
          <p:cNvSpPr txBox="1">
            <a:spLocks noGrp="1"/>
          </p:cNvSpPr>
          <p:nvPr>
            <p:ph type="body" idx="3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agenda dark">
  <p:cSld name="CUSTOM_4_1_3">
    <p:bg>
      <p:bgPr>
        <a:solidFill>
          <a:srgbClr val="353535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38"/>
          <p:cNvSpPr txBox="1">
            <a:spLocks noGrp="1"/>
          </p:cNvSpPr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73" name="Google Shape;1473;p1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4" name="Google Shape;1474;p1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1475" name="Google Shape;1475;p1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6" name="Google Shape;1476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1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8" name="Google Shape;1478;p138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9" name="Google Shape;1479;p138"/>
          <p:cNvSpPr txBox="1">
            <a:spLocks noGrp="1"/>
          </p:cNvSpPr>
          <p:nvPr>
            <p:ph type="subTitle" idx="3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480" name="Google Shape;1480;p138"/>
          <p:cNvSpPr txBox="1">
            <a:spLocks noGrp="1"/>
          </p:cNvSpPr>
          <p:nvPr>
            <p:ph type="subTitle" idx="4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481" name="Google Shape;1481;p138"/>
          <p:cNvSpPr txBox="1">
            <a:spLocks noGrp="1"/>
          </p:cNvSpPr>
          <p:nvPr>
            <p:ph type="subTitle" idx="5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and body 1">
  <p:cSld name="CUSTOM_4_17_2_3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3" name="Google Shape;1483;p13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4" name="Google Shape;1484;p1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5" name="Google Shape;1485;p1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6" name="Google Shape;1486;p139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39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8" name="Google Shape;1488;p139"/>
          <p:cNvSpPr txBox="1">
            <a:spLocks noGrp="1"/>
          </p:cNvSpPr>
          <p:nvPr>
            <p:ph type="subTitle" idx="2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endParaRPr/>
          </a:p>
        </p:txBody>
      </p:sp>
      <p:sp>
        <p:nvSpPr>
          <p:cNvPr id="1489" name="Google Shape;1489;p139"/>
          <p:cNvSpPr txBox="1">
            <a:spLocks noGrp="1"/>
          </p:cNvSpPr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490" name="Google Shape;1490;p139"/>
          <p:cNvSpPr txBox="1">
            <a:spLocks noGrp="1"/>
          </p:cNvSpPr>
          <p:nvPr>
            <p:ph type="body" idx="3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40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14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95" name="Google Shape;1495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4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14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00" name="Google Shape;1500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142" name="Google Shape;142;p1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1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4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1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05" name="Google Shape;1505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2">
  <p:cSld name="TITLE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43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8" name="Google Shape;1508;p14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09" name="Google Shape;1509;p143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0" name="Google Shape;1510;p143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1" name="Google Shape;1511;p143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12" name="Google Shape;151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3" name="Google Shape;1513;p14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4" name="Google Shape;1514;p1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9">
  <p:cSld name="CUSTOM_4_27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4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517" name="Google Shape;1517;p1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8" name="Google Shape;1518;p144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519" name="Google Shape;1519;p14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1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1" name="Google Shape;1521;p14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522" name="Google Shape;1522;p144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144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1 title">
  <p:cSld name="TITLE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45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4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7" name="Google Shape;1527;p14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8" name="Google Shape;1528;p145"/>
          <p:cNvSpPr txBox="1">
            <a:spLocks noGrp="1"/>
          </p:cNvSpPr>
          <p:nvPr>
            <p:ph type="subTitle" idx="2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1529" name="Google Shape;1529;p145"/>
          <p:cNvSpPr txBox="1">
            <a:spLocks noGrp="1"/>
          </p:cNvSpPr>
          <p:nvPr>
            <p:ph type="subTitle" idx="3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pic>
        <p:nvPicPr>
          <p:cNvPr id="1530" name="Google Shape;153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1" name="Google Shape;1531;p14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1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overview">
  <p:cSld name="CUSTOM_4_1_1_1">
    <p:bg>
      <p:bgPr>
        <a:solidFill>
          <a:schemeClr val="lt1"/>
        </a:solidFill>
        <a:effectLst/>
      </p:bgPr>
    </p:bg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4" name="Google Shape;1534;p1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5" name="Google Shape;1535;p146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1536" name="Google Shape;1536;p14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7" name="Google Shape;1537;p14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8" name="Google Shape;1538;p146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46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0" name="Google Shape;1540;p146"/>
          <p:cNvSpPr txBox="1">
            <a:spLocks noGrp="1"/>
          </p:cNvSpPr>
          <p:nvPr>
            <p:ph type="body" idx="3"/>
          </p:nvPr>
        </p:nvSpPr>
        <p:spPr>
          <a:xfrm>
            <a:off x="675206" y="2331975"/>
            <a:ext cx="3783000" cy="2250000"/>
          </a:xfrm>
          <a:prstGeom prst="rect">
            <a:avLst/>
          </a:prstGeom>
        </p:spPr>
        <p:txBody>
          <a:bodyPr spcFirstLastPara="1" wrap="square" lIns="685800" tIns="68575" rIns="68575" bIns="6857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41" name="Google Shape;1541;p146"/>
          <p:cNvSpPr txBox="1">
            <a:spLocks noGrp="1"/>
          </p:cNvSpPr>
          <p:nvPr>
            <p:ph type="title"/>
          </p:nvPr>
        </p:nvSpPr>
        <p:spPr>
          <a:xfrm>
            <a:off x="675206" y="893241"/>
            <a:ext cx="2914500" cy="109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large text">
  <p:cSld name="CUSTOM_4_2_1_1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47"/>
          <p:cNvSpPr txBox="1">
            <a:spLocks noGrp="1"/>
          </p:cNvSpPr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1544" name="Google Shape;1544;p14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1545" name="Google Shape;1545;p1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14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7" name="Google Shape;1547;p1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8" name="Google Shape;1548;p14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47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hree chevrons">
  <p:cSld name="CUSTOM_4_20_1"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4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1552" name="Google Shape;1552;p148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cxnSp>
        <p:nvCxnSpPr>
          <p:cNvPr id="1553" name="Google Shape;1553;p1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4" name="Google Shape;1554;p14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5" name="Google Shape;1555;p1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6" name="Google Shape;1556;p148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48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58" name="Google Shape;1558;p148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9" name="Google Shape;1559;p148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48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61" name="Google Shape;1561;p148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62" name="Google Shape;1562;p148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48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148"/>
          <p:cNvSpPr txBox="1">
            <a:spLocks noGrp="1"/>
          </p:cNvSpPr>
          <p:nvPr>
            <p:ph type="subTitle" idx="4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spcFirstLastPara="1" wrap="square" lIns="822950" tIns="68575" rIns="3429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148"/>
          <p:cNvSpPr txBox="1">
            <a:spLocks noGrp="1"/>
          </p:cNvSpPr>
          <p:nvPr>
            <p:ph type="subTitle" idx="5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spcFirstLastPara="1" wrap="square" lIns="651500" tIns="68575" rIns="548625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148"/>
          <p:cNvSpPr txBox="1">
            <a:spLocks noGrp="1"/>
          </p:cNvSpPr>
          <p:nvPr>
            <p:ph type="subTitle" idx="6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spcFirstLastPara="1" wrap="square" lIns="822950" tIns="68575" rIns="3429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and body 2">
  <p:cSld name="CUSTOM_4_17_2_4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8" name="Google Shape;1568;p14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14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0" name="Google Shape;1570;p14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1" name="Google Shape;1571;p149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49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3" name="Google Shape;1573;p149"/>
          <p:cNvSpPr txBox="1">
            <a:spLocks noGrp="1"/>
          </p:cNvSpPr>
          <p:nvPr>
            <p:ph type="subTitle" idx="2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endParaRPr/>
          </a:p>
        </p:txBody>
      </p:sp>
      <p:sp>
        <p:nvSpPr>
          <p:cNvPr id="1574" name="Google Shape;1574;p149"/>
          <p:cNvSpPr txBox="1">
            <a:spLocks noGrp="1"/>
          </p:cNvSpPr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575" name="Google Shape;1575;p149"/>
          <p:cNvSpPr txBox="1">
            <a:spLocks noGrp="1"/>
          </p:cNvSpPr>
          <p:nvPr>
            <p:ph type="body" idx="3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0">
  <p:cSld name="CUSTOM_4_21_1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50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578" name="Google Shape;1578;p1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9" name="Google Shape;1579;p150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580" name="Google Shape;1580;p15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1" name="Google Shape;1581;p1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2" name="Google Shape;1582;p150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50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87" name="Google Shape;1587;p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hree chevrons">
  <p:cSld name="CUSTOM_4_20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151" name="Google Shape;151;p1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1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2926125" y="1855229"/>
            <a:ext cx="3291900" cy="2026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0" y="1855229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8303625" y="1855229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4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950" tIns="68575" rIns="34290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5"/>
          </p:nvPr>
        </p:nvSpPr>
        <p:spPr>
          <a:xfrm>
            <a:off x="0" y="1855238"/>
            <a:ext cx="3291900" cy="2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500" tIns="68575" rIns="548625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6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950" tIns="68575" rIns="34290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and two column body">
  <p:cSld name="CUSTOM_4_17_1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9" name="Google Shape;1589;p1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0" name="Google Shape;1590;p15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1" name="Google Shape;1591;p15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2" name="Google Shape;1592;p152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52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4" name="Google Shape;1594;p152"/>
          <p:cNvSpPr txBox="1">
            <a:spLocks noGrp="1"/>
          </p:cNvSpPr>
          <p:nvPr>
            <p:ph type="body" idx="2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95" name="Google Shape;1595;p152"/>
          <p:cNvSpPr txBox="1">
            <a:spLocks noGrp="1"/>
          </p:cNvSpPr>
          <p:nvPr>
            <p:ph type="body" idx="3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96" name="Google Shape;1596;p152"/>
          <p:cNvSpPr txBox="1">
            <a:spLocks noGrp="1"/>
          </p:cNvSpPr>
          <p:nvPr>
            <p:ph type="subTitle" idx="4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endParaRPr/>
          </a:p>
        </p:txBody>
      </p:sp>
      <p:sp>
        <p:nvSpPr>
          <p:cNvPr id="1597" name="Google Shape;1597;p152"/>
          <p:cNvSpPr txBox="1">
            <a:spLocks noGrp="1"/>
          </p:cNvSpPr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598" name="Google Shape;1598;p152"/>
          <p:cNvSpPr txBox="1">
            <a:spLocks noGrp="1"/>
          </p:cNvSpPr>
          <p:nvPr>
            <p:ph type="subTitle" idx="5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1">
  <p:cSld name="CUSTOM_4_28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53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601" name="Google Shape;1601;p1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2" name="Google Shape;1602;p15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603" name="Google Shape;1603;p15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15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5" name="Google Shape;1605;p153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53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2">
  <p:cSld name="CUSTOM_4_29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54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609" name="Google Shape;1609;p1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154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611" name="Google Shape;1611;p15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2" name="Google Shape;1612;p15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3" name="Google Shape;1613;p154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54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wo chevrons">
  <p:cSld name="CUSTOM_4_20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168" name="Google Shape;168;p1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0" y="1855229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8303625" y="1855229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4"/>
          </p:nvPr>
        </p:nvSpPr>
        <p:spPr>
          <a:xfrm>
            <a:off x="0" y="1855238"/>
            <a:ext cx="4746300" cy="2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500" tIns="68575" rIns="68580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5"/>
          </p:nvPr>
        </p:nvSpPr>
        <p:spPr>
          <a:xfrm>
            <a:off x="4397850" y="1855238"/>
            <a:ext cx="4746300" cy="2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25" tIns="68575" rIns="68580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hree circles">
  <p:cSld name="CUSTOM_4_19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663722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183" name="Google Shape;183;p1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1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18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>
            <a:spLocks noGrp="1"/>
          </p:cNvSpPr>
          <p:nvPr>
            <p:ph type="subTitle" idx="2"/>
          </p:nvPr>
        </p:nvSpPr>
        <p:spPr>
          <a:xfrm>
            <a:off x="663778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9" name="Google Shape;1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029" y="1631821"/>
            <a:ext cx="7013944" cy="261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>
            <a:spLocks noGrp="1"/>
          </p:cNvSpPr>
          <p:nvPr>
            <p:ph type="subTitle" idx="4"/>
          </p:nvPr>
        </p:nvSpPr>
        <p:spPr>
          <a:xfrm>
            <a:off x="1483088" y="2170541"/>
            <a:ext cx="17577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68575" rIns="205725" bIns="685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5"/>
          </p:nvPr>
        </p:nvSpPr>
        <p:spPr>
          <a:xfrm>
            <a:off x="3693150" y="2170538"/>
            <a:ext cx="17577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68575" rIns="205725" bIns="685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6"/>
          </p:nvPr>
        </p:nvSpPr>
        <p:spPr>
          <a:xfrm>
            <a:off x="5903213" y="2170538"/>
            <a:ext cx="17577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68575" rIns="205725" bIns="685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nk">
  <p:cSld name="CUSTOM_4_18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" name="Google Shape;195;p1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1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, subhead, and body">
  <p:cSld name="CUSTOM_4_17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203" name="Google Shape;203;p2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body" idx="4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marL="914400" lvl="1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marL="1371600" lvl="2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marL="1828800" lvl="3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marL="2286000" lvl="4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marL="2743200" lvl="5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marL="3200400" lvl="6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marL="3657600" lvl="7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marL="4114800" lvl="8" indent="-28575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138" y="4652989"/>
            <a:ext cx="1185207" cy="279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and body">
  <p:cSld name="CUSTOM_4_17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213" name="Google Shape;213;p2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2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body" idx="3"/>
          </p:nvPr>
        </p:nvSpPr>
        <p:spPr>
          <a:xfrm>
            <a:off x="1828800" y="137160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marL="914400" lvl="1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marL="1371600" lvl="2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marL="1828800" lvl="3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marL="2286000" lvl="4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marL="2743200" lvl="5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marL="3200400" lvl="6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marL="3657600" lvl="7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marL="4114800" lvl="8" indent="-28575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ody">
  <p:cSld name="CUSTOM_4_17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1" name="Google Shape;221;p2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3"/>
          </p:nvPr>
        </p:nvSpPr>
        <p:spPr>
          <a:xfrm>
            <a:off x="1828800" y="6649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marL="914400" lvl="1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marL="1371600" lvl="2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marL="1828800" lvl="3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marL="2286000" lvl="4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marL="2743200" lvl="5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marL="3200400" lvl="6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marL="3657600" lvl="7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marL="4114800" lvl="8" indent="-28575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and two column body">
  <p:cSld name="CUSTOM_4_1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230" name="Google Shape;230;p2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2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2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body" idx="4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marL="914400" lvl="1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marL="1371600" lvl="2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marL="1828800" lvl="3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marL="2286000" lvl="4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marL="2743200" lvl="5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marL="3200400" lvl="6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marL="3657600" lvl="7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marL="4114800" lvl="8" indent="-28575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5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marL="914400" lvl="1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marL="1371600" lvl="2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marL="1828800" lvl="3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marL="2286000" lvl="4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marL="2743200" lvl="5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marL="3200400" lvl="6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marL="3657600" lvl="7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marL="4114800" lvl="8" indent="-28575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meline vertical">
  <p:cSld name="CUSTOM_4_16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0" name="Google Shape;240;p2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2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2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45" name="Google Shape;245;p24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w="28575" cap="flat" cmpd="sng">
            <a:solidFill>
              <a:srgbClr val="D5D5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4"/>
          <p:cNvSpPr txBox="1">
            <a:spLocks noGrp="1"/>
          </p:cNvSpPr>
          <p:nvPr>
            <p:ph type="subTitle" idx="3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4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subTitle" idx="5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meline horizontal">
  <p:cSld name="CUSTOM_4_15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252" name="Google Shape;252;p2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4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5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6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7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8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9"/>
          </p:nvPr>
        </p:nvSpPr>
        <p:spPr>
          <a:xfrm>
            <a:off x="1285069" y="3869027"/>
            <a:ext cx="15801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data three callouts">
  <p:cSld name="CUSTOM_4_14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subTitle" idx="1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2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3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4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270" name="Google Shape;270;p2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 txBox="1">
            <a:spLocks noGrp="1"/>
          </p:cNvSpPr>
          <p:nvPr>
            <p:ph type="subTitle" idx="5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6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76" name="Google Shape;276;p26"/>
          <p:cNvCxnSpPr/>
          <p:nvPr/>
        </p:nvCxnSpPr>
        <p:spPr>
          <a:xfrm>
            <a:off x="3229609" y="1995769"/>
            <a:ext cx="0" cy="19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77" name="Google Shape;277;p26"/>
          <p:cNvCxnSpPr/>
          <p:nvPr/>
        </p:nvCxnSpPr>
        <p:spPr>
          <a:xfrm>
            <a:off x="5914384" y="1995769"/>
            <a:ext cx="0" cy="19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78" name="Google Shape;278;p26"/>
          <p:cNvSpPr txBox="1">
            <a:spLocks noGrp="1"/>
          </p:cNvSpPr>
          <p:nvPr>
            <p:ph type="subTitle" idx="7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8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9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13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4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15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data two callouts">
  <p:cSld name="CUSTOM_4_13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>
            <a:spLocks noGrp="1"/>
          </p:cNvSpPr>
          <p:nvPr>
            <p:ph type="subTitle" idx="1"/>
          </p:nvPr>
        </p:nvSpPr>
        <p:spPr>
          <a:xfrm>
            <a:off x="3416663" y="1827319"/>
            <a:ext cx="22611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7"/>
          <p:cNvSpPr txBox="1">
            <a:spLocks noGrp="1"/>
          </p:cNvSpPr>
          <p:nvPr>
            <p:ph type="subTitle" idx="2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3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289" name="Google Shape;289;p2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>
            <a:spLocks noGrp="1"/>
          </p:cNvSpPr>
          <p:nvPr>
            <p:ph type="subTitle" idx="4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ubTitle" idx="5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6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6" name="Google Shape;296;p27"/>
          <p:cNvCxnSpPr/>
          <p:nvPr/>
        </p:nvCxnSpPr>
        <p:spPr>
          <a:xfrm>
            <a:off x="5914388" y="2758013"/>
            <a:ext cx="0" cy="105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97" name="Google Shape;297;p27"/>
          <p:cNvSpPr txBox="1">
            <a:spLocks noGrp="1"/>
          </p:cNvSpPr>
          <p:nvPr>
            <p:ph type="subTitle" idx="7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8"/>
          </p:nvPr>
        </p:nvSpPr>
        <p:spPr>
          <a:xfrm>
            <a:off x="3465563" y="3124960"/>
            <a:ext cx="22122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9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13"/>
          </p:nvPr>
        </p:nvSpPr>
        <p:spPr>
          <a:xfrm>
            <a:off x="6038381" y="3124960"/>
            <a:ext cx="22122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data two pies">
  <p:cSld name="CUSTOM_4_1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8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304" name="Google Shape;304;p2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" name="Google Shape;305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6" name="Google Shape;306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28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28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10" name="Google Shape;310;p28"/>
          <p:cNvCxnSpPr/>
          <p:nvPr/>
        </p:nvCxnSpPr>
        <p:spPr>
          <a:xfrm>
            <a:off x="5914388" y="3329513"/>
            <a:ext cx="0" cy="105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11" name="Google Shape;311;p28"/>
          <p:cNvSpPr txBox="1">
            <a:spLocks noGrp="1"/>
          </p:cNvSpPr>
          <p:nvPr>
            <p:ph type="subTitle" idx="4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28"/>
          <p:cNvSpPr txBox="1">
            <a:spLocks noGrp="1"/>
          </p:cNvSpPr>
          <p:nvPr>
            <p:ph type="subTitle" idx="5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subTitle" idx="6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14" name="Google Shape;314;p28"/>
          <p:cNvSpPr txBox="1">
            <a:spLocks noGrp="1"/>
          </p:cNvSpPr>
          <p:nvPr>
            <p:ph type="subTitle" idx="7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ubTitle" idx="8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data large pie">
  <p:cSld name="CUSTOM_4_1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319" name="Google Shape;319;p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9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29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29"/>
          <p:cNvSpPr txBox="1">
            <a:spLocks noGrp="1"/>
          </p:cNvSpPr>
          <p:nvPr>
            <p:ph type="subTitle" idx="4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subTitle" idx="5"/>
          </p:nvPr>
        </p:nvSpPr>
        <p:spPr>
          <a:xfrm>
            <a:off x="6808679" y="2286319"/>
            <a:ext cx="6858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9pPr>
          </a:lstStyle>
          <a:p>
            <a:endParaRPr/>
          </a:p>
        </p:txBody>
      </p:sp>
      <p:sp>
        <p:nvSpPr>
          <p:cNvPr id="327" name="Google Shape;327;p29"/>
          <p:cNvSpPr txBox="1">
            <a:spLocks noGrp="1"/>
          </p:cNvSpPr>
          <p:nvPr>
            <p:ph type="subTitle" idx="6"/>
          </p:nvPr>
        </p:nvSpPr>
        <p:spPr>
          <a:xfrm>
            <a:off x="7713385" y="2286319"/>
            <a:ext cx="6858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9pPr>
          </a:lstStyle>
          <a:p>
            <a:endParaRPr/>
          </a:p>
        </p:txBody>
      </p:sp>
      <p:sp>
        <p:nvSpPr>
          <p:cNvPr id="328" name="Google Shape;328;p29"/>
          <p:cNvSpPr txBox="1">
            <a:spLocks noGrp="1"/>
          </p:cNvSpPr>
          <p:nvPr>
            <p:ph type="subTitle" idx="7"/>
          </p:nvPr>
        </p:nvSpPr>
        <p:spPr>
          <a:xfrm>
            <a:off x="6808679" y="2881220"/>
            <a:ext cx="6858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9pPr>
          </a:lstStyle>
          <a:p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8"/>
          </p:nvPr>
        </p:nvSpPr>
        <p:spPr>
          <a:xfrm>
            <a:off x="7713385" y="2881220"/>
            <a:ext cx="6858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9pPr>
          </a:lstStyle>
          <a:p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subTitle" idx="9"/>
          </p:nvPr>
        </p:nvSpPr>
        <p:spPr>
          <a:xfrm>
            <a:off x="6808679" y="3452645"/>
            <a:ext cx="6858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9pPr>
          </a:lstStyle>
          <a:p>
            <a:endParaRPr/>
          </a:p>
        </p:txBody>
      </p:sp>
      <p:sp>
        <p:nvSpPr>
          <p:cNvPr id="331" name="Google Shape;331;p29"/>
          <p:cNvSpPr txBox="1">
            <a:spLocks noGrp="1"/>
          </p:cNvSpPr>
          <p:nvPr>
            <p:ph type="subTitle" idx="13"/>
          </p:nvPr>
        </p:nvSpPr>
        <p:spPr>
          <a:xfrm>
            <a:off x="7713385" y="3452645"/>
            <a:ext cx="6858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data percentage bars">
  <p:cSld name="CUSTOM_4_10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30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335" name="Google Shape;335;p3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30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4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subTitle" idx="5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ubTitle" idx="6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subTitle" idx="7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0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0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0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0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0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0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0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0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0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0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0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0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0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0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0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0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0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0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0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0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0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0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0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0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0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0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0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0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0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0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0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0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0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0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0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0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0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0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0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0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0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0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0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0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0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0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0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0"/>
          <p:cNvSpPr/>
          <p:nvPr/>
        </p:nvSpPr>
        <p:spPr>
          <a:xfrm>
            <a:off x="667144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0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0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0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0"/>
          <p:cNvSpPr/>
          <p:nvPr/>
        </p:nvSpPr>
        <p:spPr>
          <a:xfrm>
            <a:off x="667144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0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0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0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0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0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0"/>
          <p:cNvSpPr/>
          <p:nvPr/>
        </p:nvSpPr>
        <p:spPr>
          <a:xfrm>
            <a:off x="1189500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0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0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0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0"/>
          <p:cNvSpPr/>
          <p:nvPr/>
        </p:nvSpPr>
        <p:spPr>
          <a:xfrm>
            <a:off x="1189500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0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0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0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0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0"/>
          <p:cNvSpPr/>
          <p:nvPr/>
        </p:nvSpPr>
        <p:spPr>
          <a:xfrm>
            <a:off x="1711856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0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0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0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0"/>
          <p:cNvSpPr/>
          <p:nvPr/>
        </p:nvSpPr>
        <p:spPr>
          <a:xfrm>
            <a:off x="1711856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0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0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0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0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0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0"/>
          <p:cNvSpPr/>
          <p:nvPr/>
        </p:nvSpPr>
        <p:spPr>
          <a:xfrm>
            <a:off x="2234213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0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0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0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0"/>
          <p:cNvSpPr/>
          <p:nvPr/>
        </p:nvSpPr>
        <p:spPr>
          <a:xfrm>
            <a:off x="2234213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0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0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0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0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0"/>
          <p:cNvSpPr/>
          <p:nvPr/>
        </p:nvSpPr>
        <p:spPr>
          <a:xfrm>
            <a:off x="2756569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0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0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0"/>
          <p:cNvSpPr/>
          <p:nvPr/>
        </p:nvSpPr>
        <p:spPr>
          <a:xfrm>
            <a:off x="2756569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0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0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0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0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0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0"/>
          <p:cNvSpPr/>
          <p:nvPr/>
        </p:nvSpPr>
        <p:spPr>
          <a:xfrm>
            <a:off x="3278925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0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0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0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0"/>
          <p:cNvSpPr/>
          <p:nvPr/>
        </p:nvSpPr>
        <p:spPr>
          <a:xfrm>
            <a:off x="3278925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0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0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0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0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0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0"/>
          <p:cNvSpPr/>
          <p:nvPr/>
        </p:nvSpPr>
        <p:spPr>
          <a:xfrm>
            <a:off x="3801281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0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0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3801281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4323638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4323638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0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0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0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0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0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4845994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0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0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0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0"/>
          <p:cNvSpPr/>
          <p:nvPr/>
        </p:nvSpPr>
        <p:spPr>
          <a:xfrm>
            <a:off x="4845994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0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0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0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0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0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0"/>
          <p:cNvSpPr/>
          <p:nvPr/>
        </p:nvSpPr>
        <p:spPr>
          <a:xfrm>
            <a:off x="5368350" y="340195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0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0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0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0"/>
          <p:cNvSpPr/>
          <p:nvPr/>
        </p:nvSpPr>
        <p:spPr>
          <a:xfrm>
            <a:off x="5368350" y="372767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0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0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0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6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138" y="4652989"/>
            <a:ext cx="1185207" cy="2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200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200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92003" y="1499875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9200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5970354" y="1499869"/>
            <a:ext cx="2244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linkedin.com/company/red-hat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5970354" y="2075906"/>
            <a:ext cx="2244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youtube.com/user/RedHatVideos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/>
          <p:nvPr/>
        </p:nvSpPr>
        <p:spPr>
          <a:xfrm>
            <a:off x="5970354" y="2651944"/>
            <a:ext cx="2244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facebook.com/redhatinc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5970354" y="3227981"/>
            <a:ext cx="2244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twitter.com/RedHat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4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quote three column">
  <p:cSld name="CUSTOM_4_9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1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p31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548" name="Google Shape;548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9" name="Google Shape;549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0" name="Google Shape;550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31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1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55" name="Google Shape;555;p31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56" name="Google Shape;556;p31"/>
          <p:cNvSpPr txBox="1">
            <a:spLocks noGrp="1"/>
          </p:cNvSpPr>
          <p:nvPr>
            <p:ph type="subTitle" idx="4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557" name="Google Shape;557;p31"/>
          <p:cNvSpPr txBox="1">
            <a:spLocks noGrp="1"/>
          </p:cNvSpPr>
          <p:nvPr>
            <p:ph type="subTitle" idx="5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8" name="Google Shape;558;p31"/>
          <p:cNvSpPr txBox="1">
            <a:spLocks noGrp="1"/>
          </p:cNvSpPr>
          <p:nvPr>
            <p:ph type="subTitle" idx="6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9" name="Google Shape;559;p31"/>
          <p:cNvSpPr txBox="1">
            <a:spLocks noGrp="1"/>
          </p:cNvSpPr>
          <p:nvPr>
            <p:ph type="subTitle" idx="7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8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9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pic>
        <p:nvPicPr>
          <p:cNvPr id="562" name="Google Shape;56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quote two column">
  <p:cSld name="CUSTOM_4_8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32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568" name="Google Shape;568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9" name="Google Shape;569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3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2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74" name="Google Shape;574;p32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75" name="Google Shape;575;p32"/>
          <p:cNvSpPr txBox="1">
            <a:spLocks noGrp="1"/>
          </p:cNvSpPr>
          <p:nvPr>
            <p:ph type="subTitle" idx="4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5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2"/>
          <p:cNvSpPr txBox="1">
            <a:spLocks noGrp="1"/>
          </p:cNvSpPr>
          <p:nvPr>
            <p:ph type="subTitle" idx="6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578" name="Google Shape;578;p32"/>
          <p:cNvSpPr txBox="1">
            <a:spLocks noGrp="1"/>
          </p:cNvSpPr>
          <p:nvPr>
            <p:ph type="subTitle" idx="7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79" name="Google Shape;5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312" y="1533668"/>
            <a:ext cx="548775" cy="54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962" y="1533668"/>
            <a:ext cx="548775" cy="54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quote large">
  <p:cSld name="CUSTOM_4_7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3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83" name="Google Shape;583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33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3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33"/>
          <p:cNvSpPr txBox="1">
            <a:spLocks noGrp="1"/>
          </p:cNvSpPr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sp>
        <p:nvSpPr>
          <p:cNvPr id="589" name="Google Shape;589;p33"/>
          <p:cNvSpPr txBox="1">
            <a:spLocks noGrp="1"/>
          </p:cNvSpPr>
          <p:nvPr>
            <p:ph type="subTitle" idx="3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590" name="Google Shape;59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4588" y="973839"/>
            <a:ext cx="548775" cy="54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wo by two">
  <p:cSld name="CUSTOM_4_6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594" name="Google Shape;594;p3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5" name="Google Shape;595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6" name="Google Shape;596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4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4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1" name="Google Shape;601;p34"/>
          <p:cNvSpPr txBox="1">
            <a:spLocks noGrp="1"/>
          </p:cNvSpPr>
          <p:nvPr>
            <p:ph type="subTitle" idx="5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6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3" name="Google Shape;603;p34"/>
          <p:cNvSpPr txBox="1">
            <a:spLocks noGrp="1"/>
          </p:cNvSpPr>
          <p:nvPr>
            <p:ph type="subTitle" idx="7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34"/>
          <p:cNvSpPr txBox="1">
            <a:spLocks noGrp="1"/>
          </p:cNvSpPr>
          <p:nvPr>
            <p:ph type="subTitle" idx="8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5" name="Google Shape;605;p34"/>
          <p:cNvSpPr txBox="1">
            <a:spLocks noGrp="1"/>
          </p:cNvSpPr>
          <p:nvPr>
            <p:ph type="subTitle" idx="9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subTitle" idx="13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4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four column">
  <p:cSld name="CUSTOM_4_5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611" name="Google Shape;611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2" name="Google Shape;612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35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17" name="Google Shape;617;p35"/>
          <p:cNvCxnSpPr/>
          <p:nvPr/>
        </p:nvCxnSpPr>
        <p:spPr>
          <a:xfrm>
            <a:off x="2562437" y="2758500"/>
            <a:ext cx="0" cy="11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18" name="Google Shape;618;p35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19" name="Google Shape;619;p35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3" name="Google Shape;623;p35"/>
          <p:cNvSpPr txBox="1">
            <a:spLocks noGrp="1"/>
          </p:cNvSpPr>
          <p:nvPr>
            <p:ph type="subTitle" idx="7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8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5" name="Google Shape;625;p35"/>
          <p:cNvSpPr txBox="1">
            <a:spLocks noGrp="1"/>
          </p:cNvSpPr>
          <p:nvPr>
            <p:ph type="subTitle" idx="9"/>
          </p:nvPr>
        </p:nvSpPr>
        <p:spPr>
          <a:xfrm>
            <a:off x="4683062" y="2718263"/>
            <a:ext cx="1787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35"/>
          <p:cNvSpPr txBox="1">
            <a:spLocks noGrp="1"/>
          </p:cNvSpPr>
          <p:nvPr>
            <p:ph type="subTitle" idx="13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7" name="Google Shape;627;p35"/>
          <p:cNvSpPr txBox="1">
            <a:spLocks noGrp="1"/>
          </p:cNvSpPr>
          <p:nvPr>
            <p:ph type="subTitle" idx="14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left">
  <p:cSld name="CUSTOM_4_4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 txBox="1">
            <a:spLocks noGrp="1"/>
          </p:cNvSpPr>
          <p:nvPr>
            <p:ph type="subTitle" idx="1"/>
          </p:nvPr>
        </p:nvSpPr>
        <p:spPr>
          <a:xfrm>
            <a:off x="663788" y="2519025"/>
            <a:ext cx="24690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title"/>
          </p:nvPr>
        </p:nvSpPr>
        <p:spPr>
          <a:xfrm>
            <a:off x="663788" y="930525"/>
            <a:ext cx="30861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9pPr>
          </a:lstStyle>
          <a:p>
            <a:endParaRPr/>
          </a:p>
        </p:txBody>
      </p:sp>
      <p:sp>
        <p:nvSpPr>
          <p:cNvPr id="631" name="Google Shape;631;p36"/>
          <p:cNvSpPr txBox="1">
            <a:spLocks noGrp="1"/>
          </p:cNvSpPr>
          <p:nvPr>
            <p:ph type="subTitle" idx="2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2" name="Google Shape;632;p3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3" name="Google Shape;633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4" name="Google Shape;634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36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6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7" name="Google Shape;637;p36"/>
          <p:cNvSpPr txBox="1">
            <a:spLocks noGrp="1"/>
          </p:cNvSpPr>
          <p:nvPr>
            <p:ph type="subTitle" idx="4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5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36"/>
          <p:cNvSpPr txBox="1">
            <a:spLocks noGrp="1"/>
          </p:cNvSpPr>
          <p:nvPr>
            <p:ph type="subTitle" idx="6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0" name="Google Shape;640;p36"/>
          <p:cNvSpPr txBox="1">
            <a:spLocks noGrp="1"/>
          </p:cNvSpPr>
          <p:nvPr>
            <p:ph type="subTitle" idx="7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1" name="Google Shape;641;p36"/>
          <p:cNvSpPr txBox="1">
            <a:spLocks noGrp="1"/>
          </p:cNvSpPr>
          <p:nvPr>
            <p:ph type="subTitle" idx="8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9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hree column">
  <p:cSld name="CUSTOM_4_3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7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37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646" name="Google Shape;646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" name="Google Shape;647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8" name="Google Shape;648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9" name="Google Shape;649;p37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52" name="Google Shape;652;p37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53" name="Google Shape;653;p37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54" name="Google Shape;654;p37"/>
          <p:cNvSpPr txBox="1">
            <a:spLocks noGrp="1"/>
          </p:cNvSpPr>
          <p:nvPr>
            <p:ph type="subTitle" idx="4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5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6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37"/>
          <p:cNvSpPr txBox="1">
            <a:spLocks noGrp="1"/>
          </p:cNvSpPr>
          <p:nvPr>
            <p:ph type="subTitle" idx="7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8" name="Google Shape;658;p37"/>
          <p:cNvSpPr txBox="1">
            <a:spLocks noGrp="1"/>
          </p:cNvSpPr>
          <p:nvPr>
            <p:ph type="subTitle" idx="8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37"/>
          <p:cNvSpPr txBox="1">
            <a:spLocks noGrp="1"/>
          </p:cNvSpPr>
          <p:nvPr>
            <p:ph type="subTitle" idx="9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image left">
  <p:cSld name="CUSTOM_4_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38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663" name="Google Shape;663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4" name="Google Shape;664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5" name="Google Shape;665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6" name="Google Shape;666;p38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8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38"/>
          <p:cNvSpPr txBox="1">
            <a:spLocks noGrp="1"/>
          </p:cNvSpPr>
          <p:nvPr>
            <p:ph type="subTitle" idx="4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large text alt1">
  <p:cSld name="CUSTOM_4_2_2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39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673" name="Google Shape;673;p3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4" name="Google Shape;674;p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5" name="Google Shape;675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39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9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39"/>
          <p:cNvSpPr txBox="1">
            <a:spLocks noGrp="1"/>
          </p:cNvSpPr>
          <p:nvPr>
            <p:ph type="subTitle" idx="3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39"/>
          <p:cNvSpPr txBox="1">
            <a:spLocks noGrp="1"/>
          </p:cNvSpPr>
          <p:nvPr>
            <p:ph type="subTitle" idx="4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large text">
  <p:cSld name="CUSTOM_4_2_1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0"/>
          <p:cNvSpPr txBox="1">
            <a:spLocks noGrp="1"/>
          </p:cNvSpPr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2" name="Google Shape;682;p40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3" name="Google Shape;683;p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4" name="Google Shape;684;p4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40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0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138" y="4652989"/>
            <a:ext cx="1185207" cy="279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agenda dark">
  <p:cSld name="CUSTOM_4_1">
    <p:bg>
      <p:bgPr>
        <a:solidFill>
          <a:srgbClr val="353535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3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3" name="Google Shape;693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3459" y="4734379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5" name="Google Shape;695;p41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6" name="Google Shape;696;p41"/>
          <p:cNvSpPr txBox="1">
            <a:spLocks noGrp="1"/>
          </p:cNvSpPr>
          <p:nvPr>
            <p:ph type="subTitle" idx="3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41"/>
          <p:cNvSpPr txBox="1">
            <a:spLocks noGrp="1"/>
          </p:cNvSpPr>
          <p:nvPr>
            <p:ph type="subTitle" idx="4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41"/>
          <p:cNvSpPr txBox="1">
            <a:spLocks noGrp="1"/>
          </p:cNvSpPr>
          <p:nvPr>
            <p:ph type="subTitle" idx="5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agenda light">
  <p:cSld name="CUSTOM_4_1_1">
    <p:bg>
      <p:bgPr>
        <a:solidFill>
          <a:schemeClr val="lt1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2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3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701" name="Google Shape;701;p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2" name="Google Shape;702;p42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  <a:defRPr sz="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  <a:defRPr sz="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  <a:defRPr sz="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  <a:defRPr sz="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  <a:defRPr sz="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  <a:defRPr sz="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  <a:defRPr sz="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  <a:defRPr sz="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  <a:defRPr sz="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3" name="Google Shape;703;p4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4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2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7" name="Google Shape;707;p42"/>
          <p:cNvSpPr txBox="1">
            <a:spLocks noGrp="1"/>
          </p:cNvSpPr>
          <p:nvPr>
            <p:ph type="subTitle" idx="3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42"/>
          <p:cNvSpPr txBox="1">
            <a:spLocks noGrp="1"/>
          </p:cNvSpPr>
          <p:nvPr>
            <p:ph type="subTitle" idx="4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42"/>
          <p:cNvSpPr txBox="1">
            <a:spLocks noGrp="1"/>
          </p:cNvSpPr>
          <p:nvPr>
            <p:ph type="subTitle" idx="5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_21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3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12" name="Google Shape;712;p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4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4" name="Google Shape;71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43"/>
          <p:cNvSpPr txBox="1"/>
          <p:nvPr/>
        </p:nvSpPr>
        <p:spPr>
          <a:xfrm>
            <a:off x="7551022" y="202377"/>
            <a:ext cx="12141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" sz="6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INTERNAL USE</a:t>
            </a:r>
            <a:endParaRPr sz="6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43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3"/>
          <p:cNvSpPr txBox="1"/>
          <p:nvPr/>
        </p:nvSpPr>
        <p:spPr>
          <a:xfrm>
            <a:off x="485250" y="4886100"/>
            <a:ext cx="80712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Product Manager: Ramon Acedo Rodriguez (OCP on OSP)</a:t>
            </a:r>
            <a:endParaRPr sz="8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">
  <p:cSld name="CUSTOM_4_2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20" name="Google Shape;720;p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1" name="Google Shape;721;p4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2" name="Google Shape;722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3" name="Google Shape;723;p44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4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 1">
  <p:cSld name="CUSTOM_4_21_2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27" name="Google Shape;727;p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8" name="Google Shape;728;p4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9" name="Google Shape;729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0" name="Google Shape;730;p45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1">
  <p:cSld name="CUSTOM_4_22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6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46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734" name="Google Shape;734;p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5" name="Google Shape;735;p4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4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7" name="Google Shape;737;p46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6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46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2">
  <p:cSld name="CUSTOM_4_23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42" name="Google Shape;742;p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3" name="Google Shape;743;p47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44" name="Google Shape;744;p4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5" name="Google Shape;745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47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quote three column 1">
  <p:cSld name="CUSTOM_4_9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8"/>
          <p:cNvSpPr txBox="1">
            <a:spLocks noGrp="1"/>
          </p:cNvSpPr>
          <p:nvPr>
            <p:ph type="subTitle" idx="1"/>
          </p:nvPr>
        </p:nvSpPr>
        <p:spPr>
          <a:xfrm>
            <a:off x="2531325" y="1739813"/>
            <a:ext cx="20628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49" name="Google Shape;749;p48"/>
          <p:cNvSpPr txBox="1">
            <a:spLocks noGrp="1"/>
          </p:cNvSpPr>
          <p:nvPr>
            <p:ph type="subTitle" idx="2"/>
          </p:nvPr>
        </p:nvSpPr>
        <p:spPr>
          <a:xfrm>
            <a:off x="4639969" y="1739813"/>
            <a:ext cx="20628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48"/>
          <p:cNvSpPr txBox="1">
            <a:spLocks noGrp="1"/>
          </p:cNvSpPr>
          <p:nvPr>
            <p:ph type="subTitle" idx="3"/>
          </p:nvPr>
        </p:nvSpPr>
        <p:spPr>
          <a:xfrm>
            <a:off x="2529019" y="2663775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751" name="Google Shape;751;p48"/>
          <p:cNvSpPr txBox="1">
            <a:spLocks noGrp="1"/>
          </p:cNvSpPr>
          <p:nvPr>
            <p:ph type="subTitle" idx="4"/>
          </p:nvPr>
        </p:nvSpPr>
        <p:spPr>
          <a:xfrm>
            <a:off x="4639969" y="2663775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752" name="Google Shape;752;p48"/>
          <p:cNvSpPr txBox="1">
            <a:spLocks noGrp="1"/>
          </p:cNvSpPr>
          <p:nvPr>
            <p:ph type="subTitle" idx="5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48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754" name="Google Shape;754;p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5" name="Google Shape;755;p4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48"/>
          <p:cNvSpPr txBox="1">
            <a:spLocks noGrp="1"/>
          </p:cNvSpPr>
          <p:nvPr>
            <p:ph type="subTitle" idx="6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48"/>
          <p:cNvSpPr txBox="1">
            <a:spLocks noGrp="1"/>
          </p:cNvSpPr>
          <p:nvPr>
            <p:ph type="subTitle" idx="7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59" name="Google Shape;759;p48"/>
          <p:cNvCxnSpPr/>
          <p:nvPr/>
        </p:nvCxnSpPr>
        <p:spPr>
          <a:xfrm>
            <a:off x="2459231" y="1739813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60" name="Google Shape;760;p48"/>
          <p:cNvCxnSpPr/>
          <p:nvPr/>
        </p:nvCxnSpPr>
        <p:spPr>
          <a:xfrm>
            <a:off x="4567875" y="1739813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61" name="Google Shape;761;p48"/>
          <p:cNvSpPr txBox="1">
            <a:spLocks noGrp="1"/>
          </p:cNvSpPr>
          <p:nvPr>
            <p:ph type="subTitle" idx="8"/>
          </p:nvPr>
        </p:nvSpPr>
        <p:spPr>
          <a:xfrm>
            <a:off x="398494" y="2663775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762" name="Google Shape;762;p48"/>
          <p:cNvSpPr txBox="1">
            <a:spLocks noGrp="1"/>
          </p:cNvSpPr>
          <p:nvPr>
            <p:ph type="subTitle" idx="9"/>
          </p:nvPr>
        </p:nvSpPr>
        <p:spPr>
          <a:xfrm>
            <a:off x="398494" y="1739813"/>
            <a:ext cx="20628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763" name="Google Shape;76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6404" y="13199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9238" y="13199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67884" y="13199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8"/>
          <p:cNvSpPr txBox="1"/>
          <p:nvPr/>
        </p:nvSpPr>
        <p:spPr>
          <a:xfrm>
            <a:off x="398494" y="1373606"/>
            <a:ext cx="276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8"/>
          <p:cNvSpPr txBox="1"/>
          <p:nvPr/>
        </p:nvSpPr>
        <p:spPr>
          <a:xfrm>
            <a:off x="2529019" y="1373606"/>
            <a:ext cx="276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8"/>
          <p:cNvSpPr txBox="1"/>
          <p:nvPr/>
        </p:nvSpPr>
        <p:spPr>
          <a:xfrm>
            <a:off x="4639969" y="1373606"/>
            <a:ext cx="276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p48"/>
          <p:cNvCxnSpPr/>
          <p:nvPr/>
        </p:nvCxnSpPr>
        <p:spPr>
          <a:xfrm>
            <a:off x="6688931" y="1739813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70" name="Google Shape;770;p48"/>
          <p:cNvSpPr txBox="1">
            <a:spLocks noGrp="1"/>
          </p:cNvSpPr>
          <p:nvPr>
            <p:ph type="subTitle" idx="13"/>
          </p:nvPr>
        </p:nvSpPr>
        <p:spPr>
          <a:xfrm>
            <a:off x="6748613" y="1739813"/>
            <a:ext cx="20628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4"/>
          </p:nvPr>
        </p:nvSpPr>
        <p:spPr>
          <a:xfrm>
            <a:off x="6748613" y="2663775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pic>
        <p:nvPicPr>
          <p:cNvPr id="772" name="Google Shape;77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6528" y="13199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48"/>
          <p:cNvSpPr txBox="1"/>
          <p:nvPr/>
        </p:nvSpPr>
        <p:spPr>
          <a:xfrm>
            <a:off x="6748613" y="1373606"/>
            <a:ext cx="276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A7B17"/>
          </p15:clr>
        </p15:guide>
        <p15:guide id="2" pos="5549">
          <p15:clr>
            <a:srgbClr val="FA7B17"/>
          </p15:clr>
        </p15:guide>
        <p15:guide id="3" pos="2879">
          <p15:clr>
            <a:srgbClr val="FA7B17"/>
          </p15:clr>
        </p15:guide>
        <p15:guide id="4" pos="4213">
          <p15:clr>
            <a:srgbClr val="FA7B17"/>
          </p15:clr>
        </p15:guide>
        <p15:guide id="5" pos="154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3">
  <p:cSld name="CUSTOM_4_24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76" name="Google Shape;776;p4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7" name="Google Shape;777;p4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8" name="Google Shape;778;p4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49"/>
          <p:cNvSpPr txBox="1"/>
          <p:nvPr/>
        </p:nvSpPr>
        <p:spPr>
          <a:xfrm>
            <a:off x="7551022" y="202377"/>
            <a:ext cx="12141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" sz="6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INTERNAL USE</a:t>
            </a:r>
            <a:endParaRPr sz="6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49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49"/>
          <p:cNvSpPr txBox="1"/>
          <p:nvPr/>
        </p:nvSpPr>
        <p:spPr>
          <a:xfrm>
            <a:off x="485250" y="4886100"/>
            <a:ext cx="80712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Product Manager: Ramon Acedo Rodriguez (OCP on OSP)</a:t>
            </a:r>
            <a:endParaRPr sz="8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2">
  <p:cSld name="CUSTOM_4_26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0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84" name="Google Shape;784;p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5" name="Google Shape;785;p50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6" name="Google Shape;786;p5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7" name="Google Shape;787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8" name="Google Shape;788;p50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0"/>
          <p:cNvSpPr txBox="1"/>
          <p:nvPr/>
        </p:nvSpPr>
        <p:spPr>
          <a:xfrm>
            <a:off x="7258312" y="202369"/>
            <a:ext cx="15069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Red Hat associates only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6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138" y="4652989"/>
            <a:ext cx="1185207" cy="2795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/>
        </p:nvSpPr>
        <p:spPr>
          <a:xfrm>
            <a:off x="5970354" y="1499869"/>
            <a:ext cx="2244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linkedin.com/company/red-hat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5970354" y="2075906"/>
            <a:ext cx="2244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youtube.com/user/RedHatVideos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/>
        </p:nvSpPr>
        <p:spPr>
          <a:xfrm>
            <a:off x="5970354" y="2651944"/>
            <a:ext cx="2244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facebook.com/redhatinc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5970354" y="3227981"/>
            <a:ext cx="2244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twitter.com/RedHat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200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200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92003" y="1499875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9200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2 1 1">
  <p:cSld name="CUSTOM_4_4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1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92" name="Google Shape;792;p5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51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None/>
              <a:defRPr sz="700">
                <a:solidFill>
                  <a:srgbClr val="EE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None/>
              <a:defRPr sz="700">
                <a:solidFill>
                  <a:srgbClr val="EE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None/>
              <a:defRPr sz="700">
                <a:solidFill>
                  <a:srgbClr val="EE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None/>
              <a:defRPr sz="700">
                <a:solidFill>
                  <a:srgbClr val="EE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None/>
              <a:defRPr sz="700">
                <a:solidFill>
                  <a:srgbClr val="EE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None/>
              <a:defRPr sz="700">
                <a:solidFill>
                  <a:srgbClr val="EE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None/>
              <a:defRPr sz="700">
                <a:solidFill>
                  <a:srgbClr val="EE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None/>
              <a:defRPr sz="700">
                <a:solidFill>
                  <a:srgbClr val="EE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None/>
              <a:defRPr sz="7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794" name="Google Shape;794;p5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5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6" name="Google Shape;796;p51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1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sp>
        <p:nvSpPr>
          <p:cNvPr id="798" name="Google Shape;798;p51"/>
          <p:cNvSpPr txBox="1"/>
          <p:nvPr/>
        </p:nvSpPr>
        <p:spPr>
          <a:xfrm>
            <a:off x="7258312" y="202369"/>
            <a:ext cx="15069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Red Hat associates only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3 1">
  <p:cSld name="CUSTOM_4_27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2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801" name="Google Shape;801;p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2" name="Google Shape;802;p52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03" name="Google Shape;803;p5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5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52"/>
          <p:cNvSpPr txBox="1"/>
          <p:nvPr/>
        </p:nvSpPr>
        <p:spPr>
          <a:xfrm>
            <a:off x="7551022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" sz="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Designator</a:t>
            </a:r>
            <a:endParaRPr sz="5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5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2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4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2 1">
  <p:cSld name="CUSTOM_4_3_1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3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810" name="Google Shape;810;p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1" name="Google Shape;811;p53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2" name="Google Shape;812;p5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3" name="Google Shape;813;p5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3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4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54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/>
            </a:lvl1pPr>
            <a:lvl2pPr marL="914400" lvl="1" indent="-29845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/>
            </a:lvl2pPr>
            <a:lvl3pPr marL="1371600" lvl="2" indent="-29845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/>
            </a:lvl3pPr>
            <a:lvl4pPr marL="1828800" lvl="3" indent="-29845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/>
            </a:lvl4pPr>
            <a:lvl5pPr marL="2286000" lvl="4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/>
            </a:lvl5pPr>
            <a:lvl6pPr marL="2743200" lvl="5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54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54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54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3">
  <p:cSld name="CUSTOM_1_4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5"/>
          <p:cNvSpPr txBox="1">
            <a:spLocks noGrp="1"/>
          </p:cNvSpPr>
          <p:nvPr>
            <p:ph type="sldNum" idx="12"/>
          </p:nvPr>
        </p:nvSpPr>
        <p:spPr>
          <a:xfrm>
            <a:off x="103327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55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▸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5" name="Google Shape;825;p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 b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55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top, text bottom 1">
  <p:cSld name="graphic top, text bottom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6"/>
          <p:cNvSpPr txBox="1">
            <a:spLocks noGrp="1"/>
          </p:cNvSpPr>
          <p:nvPr>
            <p:ph type="body" idx="1"/>
          </p:nvPr>
        </p:nvSpPr>
        <p:spPr>
          <a:xfrm>
            <a:off x="685800" y="4000500"/>
            <a:ext cx="77724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9" name="Google Shape;829;p56"/>
          <p:cNvSpPr>
            <a:spLocks noGrp="1"/>
          </p:cNvSpPr>
          <p:nvPr>
            <p:ph type="pic" idx="2"/>
          </p:nvPr>
        </p:nvSpPr>
        <p:spPr>
          <a:xfrm>
            <a:off x="685800" y="1657350"/>
            <a:ext cx="77724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0" name="Google Shape;830;p56"/>
          <p:cNvSpPr txBox="1">
            <a:spLocks noGrp="1"/>
          </p:cNvSpPr>
          <p:nvPr>
            <p:ph type="sldNum" idx="12"/>
          </p:nvPr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56"/>
          <p:cNvSpPr txBox="1">
            <a:spLocks noGrp="1"/>
          </p:cNvSpPr>
          <p:nvPr>
            <p:ph type="body" idx="3"/>
          </p:nvPr>
        </p:nvSpPr>
        <p:spPr>
          <a:xfrm>
            <a:off x="685800" y="1047750"/>
            <a:ext cx="77724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2" name="Google Shape;832;p56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_5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7"/>
          <p:cNvSpPr txBox="1">
            <a:spLocks noGrp="1"/>
          </p:cNvSpPr>
          <p:nvPr>
            <p:ph type="sldNum" idx="12"/>
          </p:nvPr>
        </p:nvSpPr>
        <p:spPr>
          <a:xfrm>
            <a:off x="103327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p57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▸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5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 b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57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4">
  <p:cSld name="CUSTOM_4_28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840" name="Google Shape;840;p5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1" name="Google Shape;841;p58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2" name="Google Shape;842;p5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3" name="Google Shape;843;p5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4" name="Google Shape;844;p58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7" name="Google Shape;847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8" name="Google Shape;848;p5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 1 1">
  <p:cSld name="CUSTOM_4_2_1_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0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851" name="Google Shape;851;p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2" name="Google Shape;852;p6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3" name="Google Shape;853;p6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4" name="Google Shape;854;p60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138" y="4652989"/>
            <a:ext cx="1185207" cy="279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4245394" y="1281773"/>
            <a:ext cx="43023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, subhead, and body 1">
  <p:cSld name="CUSTOM_4_17_2_2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1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7" name="Google Shape;857;p61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858" name="Google Shape;858;p6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9" name="Google Shape;859;p6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0" name="Google Shape;860;p6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1" name="Google Shape;861;p61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61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61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61"/>
          <p:cNvSpPr txBox="1">
            <a:spLocks noGrp="1"/>
          </p:cNvSpPr>
          <p:nvPr>
            <p:ph type="body" idx="4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marL="914400" lvl="1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marL="1371600" lvl="2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marL="1828800" lvl="3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marL="2286000" lvl="4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marL="2743200" lvl="5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marL="3200400" lvl="6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marL="3657600" lvl="7" indent="-28575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marL="4114800" lvl="8" indent="-28575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5">
  <p:cSld name="CUSTOM_4_29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2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867" name="Google Shape;867;p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8" name="Google Shape;868;p62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9" name="Google Shape;869;p6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0" name="Google Shape;870;p6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1" name="Google Shape;871;p6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2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1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3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5" name="Google Shape;875;p63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00">
                <a:solidFill>
                  <a:schemeClr val="lt1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00">
                <a:solidFill>
                  <a:schemeClr val="lt1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00">
                <a:solidFill>
                  <a:schemeClr val="lt1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00">
                <a:solidFill>
                  <a:schemeClr val="lt1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00">
                <a:solidFill>
                  <a:schemeClr val="lt1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00">
                <a:solidFill>
                  <a:schemeClr val="lt1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00">
                <a:solidFill>
                  <a:schemeClr val="lt1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" name="Google Shape;876;p63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7" name="Google Shape;877;p63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878" name="Google Shape;87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138" y="4652989"/>
            <a:ext cx="1185207" cy="279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9" name="Google Shape;879;p6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0" name="Google Shape;880;p6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6">
  <p:cSld name="CUSTOM_4_30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4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883" name="Google Shape;883;p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4" name="Google Shape;884;p6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5" name="Google Shape;885;p6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6" name="Google Shape;886;p64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4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7">
  <p:cSld name="CUSTOM_4_3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5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890" name="Google Shape;890;p6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1" name="Google Shape;891;p6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2" name="Google Shape;892;p6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3" name="Google Shape;893;p65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5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8">
  <p:cSld name="CUSTOM_4_9_2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6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897" name="Google Shape;897;p6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66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6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6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1" name="Google Shape;901;p66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6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3 2">
  <p:cSld name="CUSTOM_4_5_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05" name="Google Shape;905;p6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6" name="Google Shape;906;p6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7" name="Google Shape;907;p6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8" name="Google Shape;908;p67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67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What's new in OpenShift 4.3</a:t>
            </a:r>
            <a:endParaRPr sz="6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5 1">
  <p:cSld name="CUSTOM_4_7_1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12" name="Google Shape;912;p6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3" name="Google Shape;913;p68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4" name="Google Shape;914;p6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5" name="Google Shape;915;p6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6" name="Google Shape;916;p68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8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sp>
        <p:nvSpPr>
          <p:cNvPr id="918" name="Google Shape;918;p68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8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What's new in OpenShift 4.3</a:t>
            </a:r>
            <a:endParaRPr sz="6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9">
  <p:cSld name="CUSTOM_4_32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9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22" name="Google Shape;922;p6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3" name="Google Shape;923;p69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24" name="Google Shape;924;p6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6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6" name="Google Shape;926;p69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4 1">
  <p:cSld name="CUSTOM_4_6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0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29" name="Google Shape;929;p7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0" name="Google Shape;930;p70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1" name="Google Shape;931;p7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2" name="Google Shape;932;p7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3" name="Google Shape;933;p70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0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sp>
        <p:nvSpPr>
          <p:cNvPr id="935" name="Google Shape;935;p70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0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What's new in OpenShift 4.3</a:t>
            </a:r>
            <a:endParaRPr sz="6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138" y="4652989"/>
            <a:ext cx="1185207" cy="279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4245394" y="426469"/>
            <a:ext cx="43023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8"/>
          <p:cNvSpPr txBox="1"/>
          <p:nvPr/>
        </p:nvSpPr>
        <p:spPr>
          <a:xfrm>
            <a:off x="4427588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linkedin.com/company/red-hat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youtube.com/user/RedHatVideos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facebook.com/redhatinc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twitter.com/RedHat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8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5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5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8"/>
          <p:cNvPicPr preferRelativeResize="0"/>
          <p:nvPr/>
        </p:nvPicPr>
        <p:blipFill rotWithShape="1">
          <a:blip r:embed="rId7">
            <a:alphaModFix/>
          </a:blip>
          <a:srcRect l="2325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2 2">
  <p:cSld name="CUSTOM_4_3_2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39" name="Google Shape;939;p7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0" name="Google Shape;940;p7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1" name="Google Shape;941;p7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2" name="Google Shape;942;p71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1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0">
  <p:cSld name="CUSTOM_4_33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2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46" name="Google Shape;946;p7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7" name="Google Shape;947;p72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48" name="Google Shape;948;p7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9" name="Google Shape;949;p7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0" name="Google Shape;950;p7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2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1">
  <p:cSld name="CUSTOM_4_34"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3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54" name="Google Shape;954;p7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5" name="Google Shape;955;p7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6" name="Google Shape;956;p7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7" name="Google Shape;957;p73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3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sp>
        <p:nvSpPr>
          <p:cNvPr id="959" name="Google Shape;959;p73"/>
          <p:cNvSpPr txBox="1"/>
          <p:nvPr/>
        </p:nvSpPr>
        <p:spPr>
          <a:xfrm>
            <a:off x="475725" y="255477"/>
            <a:ext cx="22083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2019 RED HAT TECH EXCHANGE</a:t>
            </a:r>
            <a:endParaRPr sz="600" b="1" i="0" u="none" strike="noStrike" cap="non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, graphic right 1 1">
  <p:cSld name="text left, graphic right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74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700" b="0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 b="0" i="0" u="none" strike="noStrike" cap="none">
                <a:solidFill>
                  <a:schemeClr val="dk1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 b="0" i="0" u="none" strike="noStrike" cap="none">
                <a:solidFill>
                  <a:schemeClr val="dk1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 b="0" i="0" u="none" strike="noStrike" cap="none">
                <a:solidFill>
                  <a:schemeClr val="dk1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 b="0" i="0" u="none" strike="noStrike" cap="none">
                <a:solidFill>
                  <a:schemeClr val="dk1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 b="0" i="0" u="none" strike="noStrike" cap="none">
                <a:solidFill>
                  <a:schemeClr val="dk1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 b="0" i="0" u="none" strike="noStrike" cap="none">
                <a:solidFill>
                  <a:schemeClr val="dk1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 b="0" i="0" u="none" strike="noStrike" cap="none">
                <a:solidFill>
                  <a:schemeClr val="dk1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3" name="Google Shape;963;p74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▸"/>
              <a:defRPr/>
            </a:lvl1pPr>
            <a:lvl2pPr marL="914400" lvl="1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2pPr>
            <a:lvl3pPr marL="1371600" lvl="2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3pPr>
            <a:lvl4pPr marL="1828800" lvl="3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4pPr>
            <a:lvl5pPr marL="2286000" lvl="4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5pPr>
            <a:lvl6pPr marL="2743200" lvl="5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6pPr>
            <a:lvl7pPr marL="3200400" lvl="6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7pPr>
            <a:lvl8pPr marL="3657600" lvl="7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8pPr>
            <a:lvl9pPr marL="4114800" lvl="8" indent="-298450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Char char="･"/>
              <a:defRPr/>
            </a:lvl9pPr>
          </a:lstStyle>
          <a:p>
            <a:endParaRPr/>
          </a:p>
        </p:txBody>
      </p:sp>
      <p:sp>
        <p:nvSpPr>
          <p:cNvPr id="964" name="Google Shape;964;p74"/>
          <p:cNvSpPr txBox="1">
            <a:spLocks noGrp="1"/>
          </p:cNvSpPr>
          <p:nvPr>
            <p:ph type="sldNum" idx="12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▸"/>
              <a:defRPr/>
            </a:lvl1pPr>
            <a:lvl2pPr marL="914400" lvl="1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2pPr>
            <a:lvl3pPr marL="1371600" lvl="2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3pPr>
            <a:lvl4pPr marL="1828800" lvl="3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4pPr>
            <a:lvl5pPr marL="2286000" lvl="4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5pPr>
            <a:lvl6pPr marL="2743200" lvl="5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6pPr>
            <a:lvl7pPr marL="3200400" lvl="6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7pPr>
            <a:lvl8pPr marL="3657600" lvl="7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8pPr>
            <a:lvl9pPr marL="4114800" lvl="8" indent="-298450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Char char="･"/>
              <a:defRPr/>
            </a:lvl9pPr>
          </a:lstStyle>
          <a:p>
            <a:endParaRPr/>
          </a:p>
        </p:txBody>
      </p:sp>
      <p:pic>
        <p:nvPicPr>
          <p:cNvPr id="968" name="Google Shape;968;p75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9" name="Google Shape;969;p7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0" name="Google Shape;970;p7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1" name="Google Shape;971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1">
  <p:cSld name=" 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76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4" name="Google Shape;974;p7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5" name="Google Shape;975;p7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6" name="Google Shape;976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3">
  <p:cSld name="CUSTOM_4_35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79" name="Google Shape;979;p7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7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1" name="Google Shape;981;p7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2" name="Google Shape;982;p77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77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4">
  <p:cSld name="CUSTOM_4_36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86" name="Google Shape;986;p7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7" name="Google Shape;987;p7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8" name="Google Shape;988;p7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9" name="Google Shape;989;p78"/>
          <p:cNvSpPr txBox="1"/>
          <p:nvPr/>
        </p:nvSpPr>
        <p:spPr>
          <a:xfrm>
            <a:off x="7551022" y="202377"/>
            <a:ext cx="12141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" sz="6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INTERNAL USE</a:t>
            </a:r>
            <a:endParaRPr sz="6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Google Shape;990;p78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8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78"/>
          <p:cNvSpPr txBox="1"/>
          <p:nvPr/>
        </p:nvSpPr>
        <p:spPr>
          <a:xfrm>
            <a:off x="475725" y="255477"/>
            <a:ext cx="22083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2019 RED HAT TECH EXCHANGE</a:t>
            </a:r>
            <a:endParaRPr sz="600" b="1" i="0" u="none" strike="noStrike" cap="non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ithout Quote">
  <p:cSld name="CUSTOM_3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4" name="Google Shape;994;p7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5" name="Google Shape;995;p7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6" name="Google Shape;996;p79"/>
          <p:cNvPicPr preferRelativeResize="0"/>
          <p:nvPr/>
        </p:nvPicPr>
        <p:blipFill rotWithShape="1">
          <a:blip r:embed="rId3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7" name="Google Shape;997;p7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8" name="Google Shape;998;p79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6 1">
  <p:cSld name="CUSTOM_4_8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0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001" name="Google Shape;1001;p8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2" name="Google Shape;1002;p80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03" name="Google Shape;1003;p8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4" name="Google Shape;1004;p8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80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80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sp>
        <p:nvSpPr>
          <p:cNvPr id="1007" name="Google Shape;1007;p80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5" name="Google Shape;95;p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2"/>
          </p:nvPr>
        </p:nvSpPr>
        <p:spPr>
          <a:xfrm>
            <a:off x="6938588" y="1307789"/>
            <a:ext cx="1593300" cy="24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141414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141414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141414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141414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141414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141414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141414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141414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141414"/>
                </a:solidFill>
              </a:defRPr>
            </a:lvl9pPr>
          </a:lstStyle>
          <a:p>
            <a:endParaRPr/>
          </a:p>
        </p:txBody>
      </p:sp>
      <p:pic>
        <p:nvPicPr>
          <p:cNvPr id="99" name="Google Shape;99;p9"/>
          <p:cNvPicPr preferRelativeResize="0"/>
          <p:nvPr/>
        </p:nvPicPr>
        <p:blipFill rotWithShape="1">
          <a:blip r:embed="rId3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5">
  <p:cSld name="CUSTOM_4_37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1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010" name="Google Shape;1010;p8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1" name="Google Shape;1011;p8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2" name="Google Shape;1012;p8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81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6">
  <p:cSld name="CUSTOM_4_38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2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016" name="Google Shape;1016;p8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7" name="Google Shape;1017;p82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18" name="Google Shape;1018;p8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9" name="Google Shape;1019;p8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0" name="Google Shape;1020;p8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82"/>
          <p:cNvSpPr txBox="1"/>
          <p:nvPr/>
        </p:nvSpPr>
        <p:spPr>
          <a:xfrm>
            <a:off x="516656" y="4796213"/>
            <a:ext cx="7313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Red Hat Quay - What’s new - What’s next</a:t>
            </a:r>
            <a:endParaRPr sz="800" b="0" i="0" u="none" strike="noStrike" cap="non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7">
  <p:cSld name="CUSTOM_4_39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3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024" name="Google Shape;1024;p8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5" name="Google Shape;1025;p8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6" name="Google Shape;1026;p8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7" name="Google Shape;1027;p83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83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8">
  <p:cSld name="CUSTOM_4_40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4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031" name="Google Shape;1031;p8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84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33" name="Google Shape;1033;p8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4" name="Google Shape;1034;p8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5" name="Google Shape;1035;p84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4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sp>
        <p:nvSpPr>
          <p:cNvPr id="1037" name="Google Shape;1037;p84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9">
  <p:cSld name="CUSTOM_4_41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5"/>
          <p:cNvSpPr txBox="1">
            <a:spLocks noGrp="1"/>
          </p:cNvSpPr>
          <p:nvPr>
            <p:ph type="title"/>
          </p:nvPr>
        </p:nvSpPr>
        <p:spPr>
          <a:xfrm>
            <a:off x="335831" y="709500"/>
            <a:ext cx="74937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40" name="Google Shape;1040;p8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1" name="Google Shape;1041;p8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20">
  <p:cSld name="CUSTOM_4_21_3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6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045" name="Google Shape;1045;p8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6" name="Google Shape;1046;p8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7" name="Google Shape;1047;p8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8" name="Google Shape;1048;p86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86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4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quote three column 2">
  <p:cSld name="CUSTOM_4_9_3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7"/>
          <p:cNvSpPr txBox="1">
            <a:spLocks noGrp="1"/>
          </p:cNvSpPr>
          <p:nvPr>
            <p:ph type="subTitle" idx="1"/>
          </p:nvPr>
        </p:nvSpPr>
        <p:spPr>
          <a:xfrm>
            <a:off x="2531325" y="1739813"/>
            <a:ext cx="20628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2" name="Google Shape;1052;p87"/>
          <p:cNvSpPr txBox="1">
            <a:spLocks noGrp="1"/>
          </p:cNvSpPr>
          <p:nvPr>
            <p:ph type="subTitle" idx="2"/>
          </p:nvPr>
        </p:nvSpPr>
        <p:spPr>
          <a:xfrm>
            <a:off x="4639969" y="1739813"/>
            <a:ext cx="20628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3" name="Google Shape;1053;p87"/>
          <p:cNvSpPr txBox="1">
            <a:spLocks noGrp="1"/>
          </p:cNvSpPr>
          <p:nvPr>
            <p:ph type="subTitle" idx="3"/>
          </p:nvPr>
        </p:nvSpPr>
        <p:spPr>
          <a:xfrm>
            <a:off x="2529019" y="2663775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1054" name="Google Shape;1054;p87"/>
          <p:cNvSpPr txBox="1">
            <a:spLocks noGrp="1"/>
          </p:cNvSpPr>
          <p:nvPr>
            <p:ph type="subTitle" idx="4"/>
          </p:nvPr>
        </p:nvSpPr>
        <p:spPr>
          <a:xfrm>
            <a:off x="4639969" y="2663775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1055" name="Google Shape;1055;p87"/>
          <p:cNvSpPr txBox="1">
            <a:spLocks noGrp="1"/>
          </p:cNvSpPr>
          <p:nvPr>
            <p:ph type="subTitle" idx="5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6" name="Google Shape;1056;p87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1057" name="Google Shape;1057;p8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8" name="Google Shape;1058;p8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9" name="Google Shape;1059;p8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0" name="Google Shape;1060;p87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7"/>
          <p:cNvSpPr txBox="1">
            <a:spLocks noGrp="1"/>
          </p:cNvSpPr>
          <p:nvPr>
            <p:ph type="subTitle" idx="6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2" name="Google Shape;1062;p87"/>
          <p:cNvSpPr txBox="1">
            <a:spLocks noGrp="1"/>
          </p:cNvSpPr>
          <p:nvPr>
            <p:ph type="subTitle" idx="7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063" name="Google Shape;1063;p87"/>
          <p:cNvCxnSpPr/>
          <p:nvPr/>
        </p:nvCxnSpPr>
        <p:spPr>
          <a:xfrm>
            <a:off x="2459231" y="1739813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064" name="Google Shape;1064;p87"/>
          <p:cNvCxnSpPr/>
          <p:nvPr/>
        </p:nvCxnSpPr>
        <p:spPr>
          <a:xfrm>
            <a:off x="4567875" y="1739813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065" name="Google Shape;1065;p87"/>
          <p:cNvSpPr txBox="1">
            <a:spLocks noGrp="1"/>
          </p:cNvSpPr>
          <p:nvPr>
            <p:ph type="subTitle" idx="8"/>
          </p:nvPr>
        </p:nvSpPr>
        <p:spPr>
          <a:xfrm>
            <a:off x="398494" y="2663775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sp>
        <p:nvSpPr>
          <p:cNvPr id="1066" name="Google Shape;1066;p87"/>
          <p:cNvSpPr txBox="1">
            <a:spLocks noGrp="1"/>
          </p:cNvSpPr>
          <p:nvPr>
            <p:ph type="subTitle" idx="9"/>
          </p:nvPr>
        </p:nvSpPr>
        <p:spPr>
          <a:xfrm>
            <a:off x="398494" y="1739813"/>
            <a:ext cx="20628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067" name="Google Shape;106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404" y="13199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238" y="13199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7884" y="13199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87"/>
          <p:cNvSpPr txBox="1"/>
          <p:nvPr/>
        </p:nvSpPr>
        <p:spPr>
          <a:xfrm>
            <a:off x="398494" y="1373606"/>
            <a:ext cx="276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87"/>
          <p:cNvSpPr txBox="1"/>
          <p:nvPr/>
        </p:nvSpPr>
        <p:spPr>
          <a:xfrm>
            <a:off x="2529019" y="1373606"/>
            <a:ext cx="276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87"/>
          <p:cNvSpPr txBox="1"/>
          <p:nvPr/>
        </p:nvSpPr>
        <p:spPr>
          <a:xfrm>
            <a:off x="4639969" y="1373606"/>
            <a:ext cx="276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3" name="Google Shape;1073;p87"/>
          <p:cNvCxnSpPr/>
          <p:nvPr/>
        </p:nvCxnSpPr>
        <p:spPr>
          <a:xfrm>
            <a:off x="6688931" y="1739813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074" name="Google Shape;1074;p87"/>
          <p:cNvSpPr txBox="1">
            <a:spLocks noGrp="1"/>
          </p:cNvSpPr>
          <p:nvPr>
            <p:ph type="subTitle" idx="13"/>
          </p:nvPr>
        </p:nvSpPr>
        <p:spPr>
          <a:xfrm>
            <a:off x="6748613" y="1739813"/>
            <a:ext cx="20628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75" name="Google Shape;1075;p87"/>
          <p:cNvSpPr txBox="1">
            <a:spLocks noGrp="1"/>
          </p:cNvSpPr>
          <p:nvPr>
            <p:ph type="subTitle" idx="14"/>
          </p:nvPr>
        </p:nvSpPr>
        <p:spPr>
          <a:xfrm>
            <a:off x="6748613" y="2663775"/>
            <a:ext cx="2062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9pPr>
          </a:lstStyle>
          <a:p>
            <a:endParaRPr/>
          </a:p>
        </p:txBody>
      </p:sp>
      <p:pic>
        <p:nvPicPr>
          <p:cNvPr id="1076" name="Google Shape;1076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528" y="13199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87"/>
          <p:cNvSpPr txBox="1"/>
          <p:nvPr/>
        </p:nvSpPr>
        <p:spPr>
          <a:xfrm>
            <a:off x="6748613" y="1373606"/>
            <a:ext cx="276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A7B17"/>
          </p15:clr>
        </p15:guide>
        <p15:guide id="2" pos="5549">
          <p15:clr>
            <a:srgbClr val="FA7B17"/>
          </p15:clr>
        </p15:guide>
        <p15:guide id="3" pos="2879">
          <p15:clr>
            <a:srgbClr val="FA7B17"/>
          </p15:clr>
        </p15:guide>
        <p15:guide id="4" pos="4213">
          <p15:clr>
            <a:srgbClr val="FA7B17"/>
          </p15:clr>
        </p15:guide>
        <p15:guide id="5" pos="1547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0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9pPr>
          </a:lstStyle>
          <a:p>
            <a:endParaRPr/>
          </a:p>
        </p:txBody>
      </p:sp>
      <p:sp>
        <p:nvSpPr>
          <p:cNvPr id="1080" name="Google Shape;1080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text only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9"/>
          <p:cNvSpPr txBox="1">
            <a:spLocks noGrp="1"/>
          </p:cNvSpPr>
          <p:nvPr>
            <p:ph type="body" idx="1"/>
          </p:nvPr>
        </p:nvSpPr>
        <p:spPr>
          <a:xfrm>
            <a:off x="685800" y="1047750"/>
            <a:ext cx="77724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4" name="Google Shape;1084;p89"/>
          <p:cNvSpPr txBox="1">
            <a:spLocks noGrp="1"/>
          </p:cNvSpPr>
          <p:nvPr>
            <p:ph type="ftr" idx="11"/>
          </p:nvPr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5" name="Google Shape;1085;p89"/>
          <p:cNvSpPr txBox="1">
            <a:spLocks noGrp="1"/>
          </p:cNvSpPr>
          <p:nvPr>
            <p:ph type="sldNum" idx="12"/>
          </p:nvPr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89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89"/>
          <p:cNvSpPr txBox="1">
            <a:spLocks noGrp="1"/>
          </p:cNvSpPr>
          <p:nvPr>
            <p:ph type="body" idx="2"/>
          </p:nvPr>
        </p:nvSpPr>
        <p:spPr>
          <a:xfrm>
            <a:off x="685800" y="1657350"/>
            <a:ext cx="77724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8" name="Google Shape;1088;p89"/>
          <p:cNvSpPr txBox="1">
            <a:spLocks noGrp="1"/>
          </p:cNvSpPr>
          <p:nvPr>
            <p:ph type="body" idx="3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 only">
  <p:cSld name="2_text only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0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1" name="Google Shape;1091;p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90"/>
          <p:cNvSpPr txBox="1">
            <a:spLocks noGrp="1"/>
          </p:cNvSpPr>
          <p:nvPr>
            <p:ph type="sldNum" idx="12"/>
          </p:nvPr>
        </p:nvSpPr>
        <p:spPr>
          <a:xfrm>
            <a:off x="103585" y="4733926"/>
            <a:ext cx="3609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3" name="Google Shape;103;p1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10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subTitle" idx="2"/>
          </p:nvPr>
        </p:nvSpPr>
        <p:spPr>
          <a:xfrm>
            <a:off x="6938588" y="1307789"/>
            <a:ext cx="1593300" cy="24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7" name="Google Shape;10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459" y="4734379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3 3">
  <p:cSld name="CUSTOM_4_21_4"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1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095" name="Google Shape;1095;p9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6" name="Google Shape;1096;p9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7" name="Google Shape;1097;p9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8" name="Google Shape;1098;p91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91"/>
          <p:cNvSpPr txBox="1">
            <a:spLocks noGrp="1"/>
          </p:cNvSpPr>
          <p:nvPr>
            <p:ph type="subTitle" idx="1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 2">
  <p:cSld name="CUSTOM_4_4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2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102" name="Google Shape;1102;p9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3" name="Google Shape;1103;p92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04" name="Google Shape;1104;p9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5" name="Google Shape;1105;p9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6" name="Google Shape;1106;p9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92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21">
  <p:cSld name="CUSTOM_4_47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3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110" name="Google Shape;1110;p9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1" name="Google Shape;1111;p93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600" rIns="68600" bIns="686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Arial"/>
              <a:buNone/>
              <a:defRPr sz="70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12" name="Google Shape;1112;p9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3" name="Google Shape;1113;p9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4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4" name="Google Shape;1114;p93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9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93"/>
          <p:cNvSpPr txBox="1">
            <a:spLocks noGrp="1"/>
          </p:cNvSpPr>
          <p:nvPr>
            <p:ph type="subTitle" idx="2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9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94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▸"/>
              <a:defRPr/>
            </a:lvl1pPr>
            <a:lvl2pPr marL="914400" lvl="1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2pPr>
            <a:lvl3pPr marL="1371600" lvl="2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3pPr>
            <a:lvl4pPr marL="1828800" lvl="3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4pPr>
            <a:lvl5pPr marL="2286000" lvl="4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5pPr>
            <a:lvl6pPr marL="2743200" lvl="5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6pPr>
            <a:lvl7pPr marL="3200400" lvl="6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7pPr>
            <a:lvl8pPr marL="3657600" lvl="7" indent="-29845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8pPr>
            <a:lvl9pPr marL="4114800" lvl="8" indent="-298450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Char char="･"/>
              <a:defRPr/>
            </a:lvl9pPr>
          </a:lstStyle>
          <a:p>
            <a:endParaRPr/>
          </a:p>
        </p:txBody>
      </p:sp>
      <p:sp>
        <p:nvSpPr>
          <p:cNvPr id="1119" name="Google Shape;1119;p94"/>
          <p:cNvSpPr txBox="1">
            <a:spLocks noGrp="1"/>
          </p:cNvSpPr>
          <p:nvPr>
            <p:ph type="sldNum" idx="12"/>
          </p:nvPr>
        </p:nvSpPr>
        <p:spPr>
          <a:xfrm>
            <a:off x="103327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 1 1">
  <p:cSld name="CUSTOM_4_3_3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95"/>
          <p:cNvSpPr txBox="1">
            <a:spLocks noGrp="1"/>
          </p:cNvSpPr>
          <p:nvPr>
            <p:ph type="subTitle" idx="1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95"/>
          <p:cNvSpPr txBox="1">
            <a:spLocks noGrp="1"/>
          </p:cNvSpPr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9pPr>
          </a:lstStyle>
          <a:p>
            <a:endParaRPr/>
          </a:p>
        </p:txBody>
      </p:sp>
      <p:cxnSp>
        <p:nvCxnSpPr>
          <p:cNvPr id="1123" name="Google Shape;1123;p9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4" name="Google Shape;1124;p9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5" name="Google Shape;1125;p9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6" name="Google Shape;1126;p95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95"/>
          <p:cNvSpPr txBox="1">
            <a:spLocks noGrp="1"/>
          </p:cNvSpPr>
          <p:nvPr>
            <p:ph type="subTitle" idx="2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28" name="Google Shape;1128;p95"/>
          <p:cNvSpPr txBox="1">
            <a:spLocks noGrp="1"/>
          </p:cNvSpPr>
          <p:nvPr>
            <p:ph type="subTitle" idx="3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2">
  <p:cSld name="CUSTOM_1_6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6"/>
          <p:cNvSpPr txBox="1">
            <a:spLocks noGrp="1"/>
          </p:cNvSpPr>
          <p:nvPr>
            <p:ph type="sldNum" idx="12"/>
          </p:nvPr>
        </p:nvSpPr>
        <p:spPr>
          <a:xfrm>
            <a:off x="103327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666666"/>
              </a:solidFill>
            </a:endParaRPr>
          </a:p>
        </p:txBody>
      </p:sp>
      <p:sp>
        <p:nvSpPr>
          <p:cNvPr id="1131" name="Google Shape;1131;p9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▸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9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 b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9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4">
  <p:cSld name="CUSTOM_1_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97"/>
          <p:cNvSpPr txBox="1">
            <a:spLocks noGrp="1"/>
          </p:cNvSpPr>
          <p:nvPr>
            <p:ph type="sldNum" idx="12"/>
          </p:nvPr>
        </p:nvSpPr>
        <p:spPr>
          <a:xfrm>
            <a:off x="103327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6" name="Google Shape;1136;p97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▸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000"/>
              <a:buFont typeface="Arial"/>
              <a:buChar char="･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 b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8" name="Google Shape;1138;p97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1" name="Google Shape;1141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2" name="Google Shape;1142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▸"/>
              <a:defRPr/>
            </a:lvl1pPr>
            <a:lvl2pPr marL="914400" lvl="1" indent="-29845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4pPr>
            <a:lvl5pPr marL="2286000" lvl="4" indent="-29845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5pPr>
            <a:lvl6pPr marL="2743200" lvl="5" indent="-29845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6pPr>
            <a:lvl7pPr marL="3200400" lvl="6" indent="-29845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7pPr>
            <a:lvl8pPr marL="3657600" lvl="7" indent="-29845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8pPr>
            <a:lvl9pPr marL="4114800" lvl="8" indent="-298450" rtl="0">
              <a:spcBef>
                <a:spcPts val="400"/>
              </a:spcBef>
              <a:spcAft>
                <a:spcPts val="400"/>
              </a:spcAft>
              <a:buSzPts val="1100"/>
              <a:buChar char="･"/>
              <a:defRPr/>
            </a:lvl9pPr>
          </a:lstStyle>
          <a:p>
            <a:endParaRPr/>
          </a:p>
        </p:txBody>
      </p:sp>
      <p:sp>
        <p:nvSpPr>
          <p:cNvPr id="1146" name="Google Shape;1146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1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3" name="Google Shape;1153;p101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4" name="Google Shape;1154;p101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5" name="Google Shape;1155;p101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56" name="Google Shape;115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7" name="Google Shape;1157;p10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8" name="Google Shape;1158;p10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48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53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52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06.xml"/><Relationship Id="rId51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54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49" Type="http://schemas.openxmlformats.org/officeDocument/2006/relationships/slideLayout" Target="../slideLayouts/slideLayout1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▸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･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･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･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･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･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･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･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Char char="･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313250" y="5249288"/>
            <a:ext cx="5487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V0000000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149" name="Google Shape;1149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ed Hat Text"/>
              <a:buChar char="○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ed Hat Text"/>
              <a:buChar char="■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ed Hat Text"/>
              <a:buChar char="●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ed Hat Text"/>
              <a:buChar char="○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ed Hat Text"/>
              <a:buChar char="■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ed Hat Text"/>
              <a:buChar char="●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ed Hat Text"/>
              <a:buChar char="○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ed Hat Text"/>
              <a:buChar char="■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1150" name="Google Shape;1150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>
              <a:buNone/>
              <a:defRPr sz="13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>
              <a:buNone/>
              <a:defRPr sz="13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>
              <a:buNone/>
              <a:defRPr sz="13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>
              <a:buNone/>
              <a:defRPr sz="13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>
              <a:buNone/>
              <a:defRPr sz="13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>
              <a:buNone/>
              <a:defRPr sz="13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>
              <a:buNone/>
              <a:defRPr sz="13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>
              <a:buNone/>
              <a:defRPr sz="13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  <p:sldLayoutId id="2147483780" r:id="rId35"/>
    <p:sldLayoutId id="2147483781" r:id="rId36"/>
    <p:sldLayoutId id="2147483782" r:id="rId37"/>
    <p:sldLayoutId id="2147483783" r:id="rId38"/>
    <p:sldLayoutId id="2147483784" r:id="rId39"/>
    <p:sldLayoutId id="2147483785" r:id="rId40"/>
    <p:sldLayoutId id="2147483786" r:id="rId41"/>
    <p:sldLayoutId id="2147483787" r:id="rId42"/>
    <p:sldLayoutId id="2147483788" r:id="rId43"/>
    <p:sldLayoutId id="2147483789" r:id="rId44"/>
    <p:sldLayoutId id="2147483790" r:id="rId45"/>
    <p:sldLayoutId id="2147483791" r:id="rId46"/>
    <p:sldLayoutId id="2147483792" r:id="rId47"/>
    <p:sldLayoutId id="2147483793" r:id="rId48"/>
    <p:sldLayoutId id="2147483794" r:id="rId49"/>
    <p:sldLayoutId id="2147483795" r:id="rId50"/>
    <p:sldLayoutId id="2147483796" r:id="rId51"/>
    <p:sldLayoutId id="2147483797" r:id="rId52"/>
    <p:sldLayoutId id="2147483798" r:id="rId53"/>
    <p:sldLayoutId id="2147483799" r:id="rId5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asis-open.org/virtio/virtio/v1.2/csd01/virtio-v1.2-csd01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nel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8.xml"/><Relationship Id="rId6" Type="http://schemas.openxmlformats.org/officeDocument/2006/relationships/hyperlink" Target="https://wiki.linuxfoundation.org/networking/iproute2" TargetMode="External"/><Relationship Id="rId5" Type="http://schemas.openxmlformats.org/officeDocument/2006/relationships/hyperlink" Target="https://libvirt.org/" TargetMode="External"/><Relationship Id="rId4" Type="http://schemas.openxmlformats.org/officeDocument/2006/relationships/hyperlink" Target="https://qemu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dpa-dev.gitlab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7.xml"/><Relationship Id="rId6" Type="http://schemas.openxmlformats.org/officeDocument/2006/relationships/hyperlink" Target="https://www.redhat.com/en/blog/virio-networking-series-advanced" TargetMode="External"/><Relationship Id="rId5" Type="http://schemas.openxmlformats.org/officeDocument/2006/relationships/hyperlink" Target="https://www.redhat.com/en/virtio-networking-series" TargetMode="External"/><Relationship Id="rId4" Type="http://schemas.openxmlformats.org/officeDocument/2006/relationships/hyperlink" Target="https://docs.oasis-open.org/virtio/virtio/v1.2/csd01/virtio-v1.2-csd01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55"/>
          <p:cNvSpPr txBox="1">
            <a:spLocks noGrp="1"/>
          </p:cNvSpPr>
          <p:nvPr>
            <p:ph type="title"/>
          </p:nvPr>
        </p:nvSpPr>
        <p:spPr>
          <a:xfrm>
            <a:off x="1486700" y="1602575"/>
            <a:ext cx="7694400" cy="75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vDPA:  Wirespeed virtual networking</a:t>
            </a:r>
            <a:endParaRPr sz="3000"/>
          </a:p>
        </p:txBody>
      </p:sp>
      <p:sp>
        <p:nvSpPr>
          <p:cNvPr id="1620" name="Google Shape;1620;p155"/>
          <p:cNvSpPr txBox="1">
            <a:spLocks noGrp="1"/>
          </p:cNvSpPr>
          <p:nvPr>
            <p:ph type="subTitle" idx="3"/>
          </p:nvPr>
        </p:nvSpPr>
        <p:spPr>
          <a:xfrm>
            <a:off x="5896375" y="2995150"/>
            <a:ext cx="2562600" cy="94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Yalan Zhang, Red Hat</a:t>
            </a:r>
            <a:endParaRPr sz="11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yalzhang@redhat.com</a:t>
            </a:r>
            <a:endParaRPr sz="11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Senior Software Quality Engineer</a:t>
            </a:r>
            <a:endParaRPr sz="11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Oct 28, 2023</a:t>
            </a:r>
            <a:endParaRPr sz="11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pic>
        <p:nvPicPr>
          <p:cNvPr id="1621" name="Google Shape;162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034" y="705792"/>
            <a:ext cx="1571625" cy="37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64"/>
          <p:cNvSpPr txBox="1">
            <a:spLocks noGrp="1"/>
          </p:cNvSpPr>
          <p:nvPr>
            <p:ph type="subTitle" idx="1"/>
          </p:nvPr>
        </p:nvSpPr>
        <p:spPr>
          <a:xfrm>
            <a:off x="335820" y="41574"/>
            <a:ext cx="6684300" cy="693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 is vDPA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52" name="Google Shape;1752;p164"/>
          <p:cNvSpPr txBox="1">
            <a:spLocks noGrp="1"/>
          </p:cNvSpPr>
          <p:nvPr>
            <p:ph type="subTitle" idx="4294967295"/>
          </p:nvPr>
        </p:nvSpPr>
        <p:spPr>
          <a:xfrm>
            <a:off x="621792" y="1078992"/>
            <a:ext cx="8165100" cy="335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is vDPA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rgbClr val="EE0000"/>
                </a:solidFill>
              </a:rPr>
              <a:t>V</a:t>
            </a:r>
            <a:r>
              <a:rPr lang="en" sz="2000">
                <a:solidFill>
                  <a:schemeClr val="dk1"/>
                </a:solidFill>
              </a:rPr>
              <a:t>irtio </a:t>
            </a:r>
            <a:r>
              <a:rPr lang="en" sz="2000">
                <a:solidFill>
                  <a:srgbClr val="EE0000"/>
                </a:solidFill>
              </a:rPr>
              <a:t>D</a:t>
            </a:r>
            <a:r>
              <a:rPr lang="en" sz="2000">
                <a:solidFill>
                  <a:schemeClr val="dk1"/>
                </a:solidFill>
              </a:rPr>
              <a:t>ata </a:t>
            </a:r>
            <a:r>
              <a:rPr lang="en" sz="2000">
                <a:solidFill>
                  <a:srgbClr val="EE0000"/>
                </a:solidFill>
              </a:rPr>
              <a:t>P</a:t>
            </a:r>
            <a:r>
              <a:rPr lang="en" sz="2000">
                <a:solidFill>
                  <a:schemeClr val="dk1"/>
                </a:solidFill>
              </a:rPr>
              <a:t>ath </a:t>
            </a:r>
            <a:r>
              <a:rPr lang="en" sz="2000">
                <a:solidFill>
                  <a:srgbClr val="EE0000"/>
                </a:solidFill>
              </a:rPr>
              <a:t>A</a:t>
            </a:r>
            <a:r>
              <a:rPr lang="en" sz="2000">
                <a:solidFill>
                  <a:schemeClr val="dk1"/>
                </a:solidFill>
              </a:rPr>
              <a:t>cceleration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is a vDPA device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Datapath complies with the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virtio specification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Control path is vendor specific</a:t>
            </a:r>
            <a:endParaRPr sz="2000"/>
          </a:p>
        </p:txBody>
      </p:sp>
      <p:sp>
        <p:nvSpPr>
          <p:cNvPr id="1753" name="Google Shape;1753;p16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6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 is vDPA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59" name="Google Shape;1759;p165"/>
          <p:cNvSpPr txBox="1"/>
          <p:nvPr/>
        </p:nvSpPr>
        <p:spPr>
          <a:xfrm>
            <a:off x="4398264" y="1435608"/>
            <a:ext cx="4012800" cy="2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412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800" b="1">
                <a:solidFill>
                  <a:srgbClr val="3D85C6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Data plane</a:t>
            </a:r>
            <a:endParaRPr sz="1800" b="1">
              <a:solidFill>
                <a:srgbClr val="3D85C6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Virtio data plane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5151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Directly goes from the guest to the NIC </a:t>
            </a:r>
            <a:endParaRPr sz="1800"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412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Control plane </a:t>
            </a:r>
            <a:endParaRPr sz="1800"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5151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vDPA driver translate the vendor NIC driver/control-plane to the virtio control plane</a:t>
            </a:r>
            <a:endParaRPr sz="1800"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1760" name="Google Shape;1760;p165"/>
          <p:cNvGrpSpPr/>
          <p:nvPr/>
        </p:nvGrpSpPr>
        <p:grpSpPr>
          <a:xfrm>
            <a:off x="4327929" y="653875"/>
            <a:ext cx="1706745" cy="527262"/>
            <a:chOff x="6789350" y="2670472"/>
            <a:chExt cx="1274546" cy="394628"/>
          </a:xfrm>
        </p:grpSpPr>
        <p:cxnSp>
          <p:nvCxnSpPr>
            <p:cNvPr id="1761" name="Google Shape;1761;p165"/>
            <p:cNvCxnSpPr/>
            <p:nvPr/>
          </p:nvCxnSpPr>
          <p:spPr>
            <a:xfrm>
              <a:off x="6789350" y="2771700"/>
              <a:ext cx="288300" cy="5100"/>
            </a:xfrm>
            <a:prstGeom prst="straightConnector1">
              <a:avLst/>
            </a:prstGeom>
            <a:noFill/>
            <a:ln w="19050" cap="flat" cmpd="sng">
              <a:solidFill>
                <a:srgbClr val="3D85C6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762" name="Google Shape;1762;p165"/>
            <p:cNvCxnSpPr/>
            <p:nvPr/>
          </p:nvCxnSpPr>
          <p:spPr>
            <a:xfrm>
              <a:off x="6789350" y="2924100"/>
              <a:ext cx="288300" cy="5100"/>
            </a:xfrm>
            <a:prstGeom prst="straightConnector1">
              <a:avLst/>
            </a:prstGeom>
            <a:noFill/>
            <a:ln w="19050" cap="flat" cmpd="sng">
              <a:solidFill>
                <a:srgbClr val="A61C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1763" name="Google Shape;1763;p165"/>
            <p:cNvSpPr txBox="1"/>
            <p:nvPr/>
          </p:nvSpPr>
          <p:spPr>
            <a:xfrm>
              <a:off x="7077650" y="2788200"/>
              <a:ext cx="597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Data plane</a:t>
              </a:r>
              <a:endParaRPr sz="1000"/>
            </a:p>
          </p:txBody>
        </p:sp>
        <p:sp>
          <p:nvSpPr>
            <p:cNvPr id="1764" name="Google Shape;1764;p165"/>
            <p:cNvSpPr txBox="1"/>
            <p:nvPr/>
          </p:nvSpPr>
          <p:spPr>
            <a:xfrm>
              <a:off x="7084996" y="2670472"/>
              <a:ext cx="97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Control plane</a:t>
              </a:r>
              <a:endParaRPr sz="1000"/>
            </a:p>
          </p:txBody>
        </p:sp>
      </p:grpSp>
      <p:grpSp>
        <p:nvGrpSpPr>
          <p:cNvPr id="1765" name="Google Shape;1765;p165"/>
          <p:cNvGrpSpPr/>
          <p:nvPr/>
        </p:nvGrpSpPr>
        <p:grpSpPr>
          <a:xfrm>
            <a:off x="416100" y="739688"/>
            <a:ext cx="3493200" cy="4334100"/>
            <a:chOff x="416100" y="739688"/>
            <a:chExt cx="3493200" cy="4334100"/>
          </a:xfrm>
        </p:grpSpPr>
        <p:sp>
          <p:nvSpPr>
            <p:cNvPr id="1766" name="Google Shape;1766;p165"/>
            <p:cNvSpPr/>
            <p:nvPr/>
          </p:nvSpPr>
          <p:spPr>
            <a:xfrm>
              <a:off x="416100" y="739688"/>
              <a:ext cx="3493200" cy="4334100"/>
            </a:xfrm>
            <a:prstGeom prst="roundRect">
              <a:avLst>
                <a:gd name="adj" fmla="val 3201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67" name="Google Shape;1767;p165"/>
            <p:cNvSpPr/>
            <p:nvPr/>
          </p:nvSpPr>
          <p:spPr>
            <a:xfrm>
              <a:off x="521250" y="1005325"/>
              <a:ext cx="3282900" cy="1719000"/>
            </a:xfrm>
            <a:prstGeom prst="roundRect">
              <a:avLst>
                <a:gd name="adj" fmla="val 813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68" name="Google Shape;1768;p165"/>
            <p:cNvSpPr/>
            <p:nvPr/>
          </p:nvSpPr>
          <p:spPr>
            <a:xfrm>
              <a:off x="521250" y="2809113"/>
              <a:ext cx="3282900" cy="1581900"/>
            </a:xfrm>
            <a:prstGeom prst="roundRect">
              <a:avLst>
                <a:gd name="adj" fmla="val 149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69" name="Google Shape;1769;p165"/>
            <p:cNvSpPr/>
            <p:nvPr/>
          </p:nvSpPr>
          <p:spPr>
            <a:xfrm>
              <a:off x="521250" y="4476150"/>
              <a:ext cx="3282900" cy="527700"/>
            </a:xfrm>
            <a:prstGeom prst="roundRect">
              <a:avLst>
                <a:gd name="adj" fmla="val 149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0" name="Google Shape;1770;p165"/>
            <p:cNvSpPr txBox="1"/>
            <p:nvPr/>
          </p:nvSpPr>
          <p:spPr>
            <a:xfrm>
              <a:off x="1677375" y="739700"/>
              <a:ext cx="8676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Host</a:t>
              </a:r>
              <a:endParaRPr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1" name="Google Shape;1771;p165"/>
            <p:cNvSpPr txBox="1"/>
            <p:nvPr/>
          </p:nvSpPr>
          <p:spPr>
            <a:xfrm>
              <a:off x="533400" y="1044425"/>
              <a:ext cx="8433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User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space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2" name="Google Shape;1772;p165"/>
            <p:cNvSpPr/>
            <p:nvPr/>
          </p:nvSpPr>
          <p:spPr>
            <a:xfrm>
              <a:off x="611850" y="1789825"/>
              <a:ext cx="588000" cy="492900"/>
            </a:xfrm>
            <a:prstGeom prst="roundRect">
              <a:avLst>
                <a:gd name="adj" fmla="val 149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latin typeface="Red Hat Text"/>
                  <a:ea typeface="Red Hat Text"/>
                  <a:cs typeface="Red Hat Text"/>
                  <a:sym typeface="Red Hat Text"/>
                </a:rPr>
                <a:t>Libvirt</a:t>
              </a:r>
              <a:endParaRPr sz="7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3" name="Google Shape;1773;p165"/>
            <p:cNvSpPr/>
            <p:nvPr/>
          </p:nvSpPr>
          <p:spPr>
            <a:xfrm>
              <a:off x="1478450" y="1138225"/>
              <a:ext cx="2260800" cy="1412700"/>
            </a:xfrm>
            <a:prstGeom prst="roundRect">
              <a:avLst>
                <a:gd name="adj" fmla="val 13567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4" name="Google Shape;1774;p165"/>
            <p:cNvSpPr/>
            <p:nvPr/>
          </p:nvSpPr>
          <p:spPr>
            <a:xfrm>
              <a:off x="1529900" y="1200825"/>
              <a:ext cx="2157900" cy="1038900"/>
            </a:xfrm>
            <a:prstGeom prst="roundRect">
              <a:avLst>
                <a:gd name="adj" fmla="val 135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5" name="Google Shape;1775;p165"/>
            <p:cNvSpPr/>
            <p:nvPr/>
          </p:nvSpPr>
          <p:spPr>
            <a:xfrm>
              <a:off x="3221800" y="3111775"/>
              <a:ext cx="485400" cy="450600"/>
            </a:xfrm>
            <a:prstGeom prst="roundRect">
              <a:avLst>
                <a:gd name="adj" fmla="val 13567"/>
              </a:avLst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ed Hat Text"/>
                  <a:ea typeface="Red Hat Text"/>
                  <a:cs typeface="Red Hat Text"/>
                  <a:sym typeface="Red Hat Text"/>
                </a:rPr>
                <a:t>KVM</a:t>
              </a:r>
              <a:endParaRPr sz="8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6" name="Google Shape;1776;p165"/>
            <p:cNvSpPr/>
            <p:nvPr/>
          </p:nvSpPr>
          <p:spPr>
            <a:xfrm>
              <a:off x="1710100" y="1528225"/>
              <a:ext cx="1754400" cy="204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latin typeface="Red Hat Text"/>
                  <a:ea typeface="Red Hat Text"/>
                  <a:cs typeface="Red Hat Text"/>
                  <a:sym typeface="Red Hat Text"/>
                </a:rPr>
                <a:t>virtio-net</a:t>
              </a:r>
              <a:endParaRPr sz="9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7" name="Google Shape;1777;p165"/>
            <p:cNvSpPr txBox="1"/>
            <p:nvPr/>
          </p:nvSpPr>
          <p:spPr>
            <a:xfrm>
              <a:off x="1619275" y="1200825"/>
              <a:ext cx="5460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Guest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8" name="Google Shape;1778;p165"/>
            <p:cNvSpPr txBox="1"/>
            <p:nvPr/>
          </p:nvSpPr>
          <p:spPr>
            <a:xfrm>
              <a:off x="2760775" y="1172700"/>
              <a:ext cx="7929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User Space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79" name="Google Shape;1779;p165"/>
            <p:cNvSpPr txBox="1"/>
            <p:nvPr/>
          </p:nvSpPr>
          <p:spPr>
            <a:xfrm>
              <a:off x="2863950" y="1958025"/>
              <a:ext cx="7929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Kernel Space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80" name="Google Shape;1780;p165"/>
            <p:cNvSpPr txBox="1"/>
            <p:nvPr/>
          </p:nvSpPr>
          <p:spPr>
            <a:xfrm>
              <a:off x="1478450" y="2239038"/>
              <a:ext cx="6471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Qemu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process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81" name="Google Shape;1781;p165"/>
            <p:cNvSpPr txBox="1"/>
            <p:nvPr/>
          </p:nvSpPr>
          <p:spPr>
            <a:xfrm>
              <a:off x="422100" y="3727363"/>
              <a:ext cx="9675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Kernel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space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82" name="Google Shape;1782;p165"/>
            <p:cNvSpPr txBox="1"/>
            <p:nvPr/>
          </p:nvSpPr>
          <p:spPr>
            <a:xfrm>
              <a:off x="542600" y="4548300"/>
              <a:ext cx="904200" cy="3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HW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blocks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83" name="Google Shape;1783;p165"/>
            <p:cNvSpPr txBox="1"/>
            <p:nvPr/>
          </p:nvSpPr>
          <p:spPr>
            <a:xfrm rot="-5400000">
              <a:off x="1498450" y="2682475"/>
              <a:ext cx="16056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Virtio  data plane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1784" name="Google Shape;1784;p165"/>
            <p:cNvCxnSpPr/>
            <p:nvPr/>
          </p:nvCxnSpPr>
          <p:spPr>
            <a:xfrm>
              <a:off x="1541575" y="1438100"/>
              <a:ext cx="2147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165"/>
            <p:cNvCxnSpPr>
              <a:stCxn id="1772" idx="3"/>
            </p:cNvCxnSpPr>
            <p:nvPr/>
          </p:nvCxnSpPr>
          <p:spPr>
            <a:xfrm>
              <a:off x="1199850" y="2036275"/>
              <a:ext cx="327600" cy="8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786" name="Google Shape;1786;p165"/>
            <p:cNvCxnSpPr/>
            <p:nvPr/>
          </p:nvCxnSpPr>
          <p:spPr>
            <a:xfrm rot="10800000">
              <a:off x="3464500" y="2583400"/>
              <a:ext cx="0" cy="49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1787" name="Google Shape;1787;p165"/>
            <p:cNvSpPr/>
            <p:nvPr/>
          </p:nvSpPr>
          <p:spPr>
            <a:xfrm>
              <a:off x="1583800" y="4514700"/>
              <a:ext cx="1946100" cy="4506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88" name="Google Shape;1788;p165"/>
            <p:cNvSpPr/>
            <p:nvPr/>
          </p:nvSpPr>
          <p:spPr>
            <a:xfrm>
              <a:off x="2013775" y="4549050"/>
              <a:ext cx="504600" cy="229500"/>
            </a:xfrm>
            <a:prstGeom prst="roundRect">
              <a:avLst>
                <a:gd name="adj" fmla="val 135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latin typeface="Red Hat Text"/>
                  <a:ea typeface="Red Hat Text"/>
                  <a:cs typeface="Red Hat Text"/>
                  <a:sym typeface="Red Hat Text"/>
                </a:rPr>
                <a:t>VF</a:t>
              </a:r>
              <a:endParaRPr sz="9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89" name="Google Shape;1789;p165"/>
            <p:cNvSpPr/>
            <p:nvPr/>
          </p:nvSpPr>
          <p:spPr>
            <a:xfrm>
              <a:off x="2473025" y="3126800"/>
              <a:ext cx="690900" cy="492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latin typeface="Red Hat Text"/>
                  <a:ea typeface="Red Hat Text"/>
                  <a:cs typeface="Red Hat Text"/>
                  <a:sym typeface="Red Hat Text"/>
                </a:rPr>
                <a:t>vDPA framework + vDPA vendor  driver</a:t>
              </a:r>
              <a:endParaRPr sz="7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1790" name="Google Shape;1790;p165"/>
            <p:cNvCxnSpPr>
              <a:endCxn id="1789" idx="2"/>
            </p:cNvCxnSpPr>
            <p:nvPr/>
          </p:nvCxnSpPr>
          <p:spPr>
            <a:xfrm rot="10800000">
              <a:off x="2818475" y="3619700"/>
              <a:ext cx="0" cy="9327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1791" name="Google Shape;1791;p165"/>
            <p:cNvSpPr txBox="1"/>
            <p:nvPr/>
          </p:nvSpPr>
          <p:spPr>
            <a:xfrm rot="-5400000">
              <a:off x="2514670" y="3815925"/>
              <a:ext cx="8865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NIC vendor Control Plane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1792" name="Google Shape;1792;p165"/>
            <p:cNvCxnSpPr/>
            <p:nvPr/>
          </p:nvCxnSpPr>
          <p:spPr>
            <a:xfrm rot="10800000" flipH="1">
              <a:off x="2193400" y="1721950"/>
              <a:ext cx="7500" cy="28266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1793" name="Google Shape;1793;p165"/>
            <p:cNvSpPr txBox="1"/>
            <p:nvPr/>
          </p:nvSpPr>
          <p:spPr>
            <a:xfrm>
              <a:off x="2048725" y="4778550"/>
              <a:ext cx="11334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ed Hat Text"/>
                  <a:ea typeface="Red Hat Text"/>
                  <a:cs typeface="Red Hat Text"/>
                  <a:sym typeface="Red Hat Text"/>
                </a:rPr>
                <a:t>Physical NIC</a:t>
              </a:r>
              <a:endParaRPr sz="8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794" name="Google Shape;1794;p165"/>
            <p:cNvSpPr txBox="1"/>
            <p:nvPr/>
          </p:nvSpPr>
          <p:spPr>
            <a:xfrm rot="-5400000">
              <a:off x="2512488" y="2328263"/>
              <a:ext cx="8865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ed Hat Text"/>
                  <a:ea typeface="Red Hat Text"/>
                  <a:cs typeface="Red Hat Text"/>
                  <a:sym typeface="Red Hat Text"/>
                </a:rPr>
                <a:t>virtio control Plane</a:t>
              </a:r>
              <a:endParaRPr sz="8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1795" name="Google Shape;1795;p165"/>
            <p:cNvCxnSpPr>
              <a:stCxn id="1789" idx="0"/>
            </p:cNvCxnSpPr>
            <p:nvPr/>
          </p:nvCxnSpPr>
          <p:spPr>
            <a:xfrm rot="10800000">
              <a:off x="2817575" y="2556200"/>
              <a:ext cx="900" cy="5706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796" name="Google Shape;1796;p165"/>
            <p:cNvCxnSpPr/>
            <p:nvPr/>
          </p:nvCxnSpPr>
          <p:spPr>
            <a:xfrm rot="10800000" flipH="1">
              <a:off x="2817216" y="1748125"/>
              <a:ext cx="5400" cy="8052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sp>
        <p:nvSpPr>
          <p:cNvPr id="1797" name="Google Shape;1797;p16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66"/>
          <p:cNvSpPr txBox="1"/>
          <p:nvPr/>
        </p:nvSpPr>
        <p:spPr>
          <a:xfrm>
            <a:off x="1434550" y="1737360"/>
            <a:ext cx="6442200" cy="1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ed Hat Text"/>
                <a:ea typeface="Red Hat Text"/>
                <a:cs typeface="Red Hat Text"/>
                <a:sym typeface="Red Hat Text"/>
              </a:rPr>
              <a:t>Benefits of vDPA</a:t>
            </a:r>
            <a:endParaRPr sz="3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803" name="Google Shape;1803;p16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67"/>
          <p:cNvSpPr txBox="1"/>
          <p:nvPr/>
        </p:nvSpPr>
        <p:spPr>
          <a:xfrm>
            <a:off x="621792" y="1078992"/>
            <a:ext cx="84435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AutoNum type="arabicPeriod"/>
            </a:pPr>
            <a:r>
              <a:rPr lang="en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Open public specification(virtio), no vendor lock;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AutoNum type="arabicPeriod"/>
            </a:pPr>
            <a:r>
              <a:rPr lang="en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Wire speed performance, similar to SR-IOV;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AutoNum type="arabicPeriod"/>
            </a:pPr>
            <a:r>
              <a:rPr lang="en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Live migration, even cross vendor migration;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AutoNum type="arabicPeriod"/>
            </a:pPr>
            <a:r>
              <a:rPr lang="en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Single VM certification</a:t>
            </a:r>
            <a:r>
              <a:rPr lang="en" sz="17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(same for container/userspace image);</a:t>
            </a:r>
            <a:endParaRPr sz="17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ed Hat Text"/>
              <a:buAutoNum type="arabicPeriod"/>
            </a:pPr>
            <a:r>
              <a:rPr lang="en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Transparent protection;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809" name="Google Shape;1809;p16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Benefits of  vDPA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10" name="Google Shape;1810;p16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68"/>
          <p:cNvSpPr txBox="1"/>
          <p:nvPr/>
        </p:nvSpPr>
        <p:spPr>
          <a:xfrm>
            <a:off x="1435608" y="1737360"/>
            <a:ext cx="7497600" cy="1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Kernel vDPA framework</a:t>
            </a:r>
            <a:endParaRPr sz="300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ed Hat Text"/>
                <a:ea typeface="Red Hat Text"/>
                <a:cs typeface="Red Hat Text"/>
                <a:sym typeface="Red Hat Text"/>
              </a:rPr>
              <a:t>-The implementation of vDPA </a:t>
            </a:r>
            <a:endParaRPr sz="3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816" name="Google Shape;1816;p16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69"/>
          <p:cNvSpPr txBox="1"/>
          <p:nvPr/>
        </p:nvSpPr>
        <p:spPr>
          <a:xfrm>
            <a:off x="353584" y="13914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4000" rIns="64000" bIns="6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Kernel vDPA framework overview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22" name="Google Shape;1822;p169"/>
          <p:cNvSpPr/>
          <p:nvPr/>
        </p:nvSpPr>
        <p:spPr>
          <a:xfrm>
            <a:off x="450050" y="641550"/>
            <a:ext cx="8326500" cy="38448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69"/>
          <p:cNvSpPr/>
          <p:nvPr/>
        </p:nvSpPr>
        <p:spPr>
          <a:xfrm>
            <a:off x="556000" y="3327700"/>
            <a:ext cx="8017200" cy="809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4" name="Google Shape;182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30652" y="4624775"/>
            <a:ext cx="600350" cy="3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58414" y="4633251"/>
            <a:ext cx="584375" cy="35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6" name="Google Shape;1826;p169"/>
          <p:cNvCxnSpPr/>
          <p:nvPr/>
        </p:nvCxnSpPr>
        <p:spPr>
          <a:xfrm>
            <a:off x="62750" y="1358613"/>
            <a:ext cx="9084900" cy="9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1827" name="Google Shape;1827;p169"/>
          <p:cNvSpPr txBox="1"/>
          <p:nvPr/>
        </p:nvSpPr>
        <p:spPr>
          <a:xfrm>
            <a:off x="-51525" y="1369675"/>
            <a:ext cx="70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Overpass"/>
                <a:ea typeface="Overpass"/>
                <a:cs typeface="Overpass"/>
                <a:sym typeface="Overpass"/>
              </a:rPr>
              <a:t>Kernel</a:t>
            </a:r>
            <a:endParaRPr sz="10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28" name="Google Shape;1828;p169"/>
          <p:cNvSpPr txBox="1"/>
          <p:nvPr/>
        </p:nvSpPr>
        <p:spPr>
          <a:xfrm>
            <a:off x="24675" y="1040363"/>
            <a:ext cx="52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Overpass"/>
                <a:ea typeface="Overpass"/>
                <a:cs typeface="Overpass"/>
                <a:sym typeface="Overpass"/>
              </a:rPr>
              <a:t>User</a:t>
            </a:r>
            <a:endParaRPr sz="10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29" name="Google Shape;1829;p169"/>
          <p:cNvSpPr/>
          <p:nvPr/>
        </p:nvSpPr>
        <p:spPr>
          <a:xfrm>
            <a:off x="556000" y="2680825"/>
            <a:ext cx="8099400" cy="489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vDPA bus</a:t>
            </a:r>
            <a:endParaRPr b="1"/>
          </a:p>
        </p:txBody>
      </p:sp>
      <p:sp>
        <p:nvSpPr>
          <p:cNvPr id="1830" name="Google Shape;1830;p169"/>
          <p:cNvSpPr/>
          <p:nvPr/>
        </p:nvSpPr>
        <p:spPr>
          <a:xfrm>
            <a:off x="1864803" y="3495275"/>
            <a:ext cx="16014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MLX5 vDPA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9900"/>
                </a:highlight>
              </a:rPr>
              <a:t>(mlx5_vdpa)</a:t>
            </a:r>
            <a:endParaRPr sz="1200" b="1">
              <a:highlight>
                <a:srgbClr val="FF9900"/>
              </a:highlight>
            </a:endParaRPr>
          </a:p>
        </p:txBody>
      </p:sp>
      <p:sp>
        <p:nvSpPr>
          <p:cNvPr id="1831" name="Google Shape;1831;p169"/>
          <p:cNvSpPr/>
          <p:nvPr/>
        </p:nvSpPr>
        <p:spPr>
          <a:xfrm>
            <a:off x="3843802" y="34952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IFC vDPA</a:t>
            </a:r>
            <a:endParaRPr sz="1200" b="1"/>
          </a:p>
        </p:txBody>
      </p:sp>
      <p:sp>
        <p:nvSpPr>
          <p:cNvPr id="1832" name="Google Shape;1832;p169"/>
          <p:cNvSpPr/>
          <p:nvPr/>
        </p:nvSpPr>
        <p:spPr>
          <a:xfrm>
            <a:off x="6865750" y="3495275"/>
            <a:ext cx="16014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 Simulator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9900"/>
                </a:highlight>
              </a:rPr>
              <a:t>(vdpa_sim)</a:t>
            </a:r>
            <a:endParaRPr sz="1200" b="1">
              <a:highlight>
                <a:srgbClr val="FF9900"/>
              </a:highlight>
            </a:endParaRPr>
          </a:p>
        </p:txBody>
      </p:sp>
      <p:sp>
        <p:nvSpPr>
          <p:cNvPr id="1833" name="Google Shape;1833;p169"/>
          <p:cNvSpPr/>
          <p:nvPr/>
        </p:nvSpPr>
        <p:spPr>
          <a:xfrm>
            <a:off x="2718850" y="30469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169"/>
          <p:cNvSpPr/>
          <p:nvPr/>
        </p:nvSpPr>
        <p:spPr>
          <a:xfrm>
            <a:off x="4339150" y="30469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69"/>
          <p:cNvSpPr/>
          <p:nvPr/>
        </p:nvSpPr>
        <p:spPr>
          <a:xfrm>
            <a:off x="7641675" y="30469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69"/>
          <p:cNvSpPr/>
          <p:nvPr/>
        </p:nvSpPr>
        <p:spPr>
          <a:xfrm>
            <a:off x="556000" y="1966775"/>
            <a:ext cx="8017200" cy="669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69"/>
          <p:cNvSpPr/>
          <p:nvPr/>
        </p:nvSpPr>
        <p:spPr>
          <a:xfrm>
            <a:off x="1675475" y="2029875"/>
            <a:ext cx="1271700" cy="448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virtio-vdpa</a:t>
            </a:r>
            <a:endParaRPr sz="1200" b="1"/>
          </a:p>
        </p:txBody>
      </p:sp>
      <p:sp>
        <p:nvSpPr>
          <p:cNvPr id="1838" name="Google Shape;1838;p169"/>
          <p:cNvSpPr/>
          <p:nvPr/>
        </p:nvSpPr>
        <p:spPr>
          <a:xfrm rot="10800000">
            <a:off x="2199875" y="2469375"/>
            <a:ext cx="222900" cy="33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69"/>
          <p:cNvSpPr/>
          <p:nvPr/>
        </p:nvSpPr>
        <p:spPr>
          <a:xfrm rot="10800000">
            <a:off x="5425525" y="24819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69"/>
          <p:cNvSpPr/>
          <p:nvPr/>
        </p:nvSpPr>
        <p:spPr>
          <a:xfrm>
            <a:off x="1675477" y="72962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Application</a:t>
            </a:r>
            <a:endParaRPr sz="1200" b="1"/>
          </a:p>
        </p:txBody>
      </p:sp>
      <p:pic>
        <p:nvPicPr>
          <p:cNvPr id="1841" name="Google Shape;1841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781701" y="4626074"/>
            <a:ext cx="663550" cy="40310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1842" name="Google Shape;1842;p169"/>
          <p:cNvSpPr/>
          <p:nvPr/>
        </p:nvSpPr>
        <p:spPr>
          <a:xfrm>
            <a:off x="5231862" y="3495275"/>
            <a:ext cx="15174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Virtio-PCI vDPA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9900"/>
                </a:highlight>
              </a:rPr>
              <a:t>(vp_vdpa)</a:t>
            </a:r>
            <a:endParaRPr sz="1200" b="1">
              <a:highlight>
                <a:srgbClr val="FF9900"/>
              </a:highlight>
            </a:endParaRPr>
          </a:p>
        </p:txBody>
      </p:sp>
      <p:sp>
        <p:nvSpPr>
          <p:cNvPr id="1843" name="Google Shape;1843;p169"/>
          <p:cNvSpPr/>
          <p:nvPr/>
        </p:nvSpPr>
        <p:spPr>
          <a:xfrm>
            <a:off x="5972975" y="30469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169"/>
          <p:cNvSpPr txBox="1"/>
          <p:nvPr/>
        </p:nvSpPr>
        <p:spPr>
          <a:xfrm>
            <a:off x="125675" y="1981625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bus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drivers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45" name="Google Shape;1845;p169"/>
          <p:cNvSpPr txBox="1"/>
          <p:nvPr/>
        </p:nvSpPr>
        <p:spPr>
          <a:xfrm>
            <a:off x="236025" y="342475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devices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parents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46" name="Google Shape;1846;p169"/>
          <p:cNvSpPr/>
          <p:nvPr/>
        </p:nvSpPr>
        <p:spPr>
          <a:xfrm>
            <a:off x="2736100" y="39557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69"/>
          <p:cNvSpPr/>
          <p:nvPr/>
        </p:nvSpPr>
        <p:spPr>
          <a:xfrm>
            <a:off x="4385450" y="39557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169"/>
          <p:cNvSpPr/>
          <p:nvPr/>
        </p:nvSpPr>
        <p:spPr>
          <a:xfrm>
            <a:off x="6019275" y="39557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69"/>
          <p:cNvSpPr/>
          <p:nvPr/>
        </p:nvSpPr>
        <p:spPr>
          <a:xfrm>
            <a:off x="7741000" y="39557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69"/>
          <p:cNvSpPr/>
          <p:nvPr/>
        </p:nvSpPr>
        <p:spPr>
          <a:xfrm flipH="1">
            <a:off x="7406450" y="39557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69"/>
          <p:cNvSpPr/>
          <p:nvPr/>
        </p:nvSpPr>
        <p:spPr>
          <a:xfrm>
            <a:off x="1675475" y="1403350"/>
            <a:ext cx="2033100" cy="1908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Kernel I/O subsystem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852" name="Google Shape;1852;p169"/>
          <p:cNvSpPr/>
          <p:nvPr/>
        </p:nvSpPr>
        <p:spPr>
          <a:xfrm>
            <a:off x="4070050" y="2042600"/>
            <a:ext cx="2591100" cy="448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vhost-vDPA</a:t>
            </a:r>
            <a:endParaRPr sz="1200" b="1"/>
          </a:p>
        </p:txBody>
      </p:sp>
      <p:sp>
        <p:nvSpPr>
          <p:cNvPr id="1853" name="Google Shape;1853;p169"/>
          <p:cNvSpPr/>
          <p:nvPr/>
        </p:nvSpPr>
        <p:spPr>
          <a:xfrm>
            <a:off x="4070052" y="757488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Application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(E.g DPDK)</a:t>
            </a:r>
            <a:endParaRPr sz="1200" b="1"/>
          </a:p>
        </p:txBody>
      </p:sp>
      <p:sp>
        <p:nvSpPr>
          <p:cNvPr id="1854" name="Google Shape;1854;p169"/>
          <p:cNvSpPr/>
          <p:nvPr/>
        </p:nvSpPr>
        <p:spPr>
          <a:xfrm>
            <a:off x="5389352" y="757488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qemu/VM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1855" name="Google Shape;1855;p169"/>
          <p:cNvSpPr/>
          <p:nvPr/>
        </p:nvSpPr>
        <p:spPr>
          <a:xfrm>
            <a:off x="7259202" y="757488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Management</a:t>
            </a:r>
            <a:endParaRPr sz="1200" b="1"/>
          </a:p>
        </p:txBody>
      </p:sp>
      <p:sp>
        <p:nvSpPr>
          <p:cNvPr id="1856" name="Google Shape;1856;p169"/>
          <p:cNvSpPr/>
          <p:nvPr/>
        </p:nvSpPr>
        <p:spPr>
          <a:xfrm rot="10800000">
            <a:off x="7863925" y="1215675"/>
            <a:ext cx="222900" cy="1591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69"/>
          <p:cNvSpPr txBox="1"/>
          <p:nvPr/>
        </p:nvSpPr>
        <p:spPr>
          <a:xfrm>
            <a:off x="2206075" y="4866450"/>
            <a:ext cx="12495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Mellanox CX-6</a:t>
            </a:r>
            <a:endParaRPr sz="1200" b="1"/>
          </a:p>
        </p:txBody>
      </p:sp>
      <p:sp>
        <p:nvSpPr>
          <p:cNvPr id="1858" name="Google Shape;1858;p169"/>
          <p:cNvSpPr txBox="1"/>
          <p:nvPr/>
        </p:nvSpPr>
        <p:spPr>
          <a:xfrm>
            <a:off x="4047321" y="4866850"/>
            <a:ext cx="9273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Intel IFC</a:t>
            </a:r>
            <a:endParaRPr sz="1200" b="1"/>
          </a:p>
        </p:txBody>
      </p:sp>
      <p:sp>
        <p:nvSpPr>
          <p:cNvPr id="1859" name="Google Shape;1859;p169"/>
          <p:cNvSpPr txBox="1"/>
          <p:nvPr/>
        </p:nvSpPr>
        <p:spPr>
          <a:xfrm>
            <a:off x="5387775" y="4857650"/>
            <a:ext cx="1708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 network device</a:t>
            </a:r>
            <a:endParaRPr sz="1200" b="1"/>
          </a:p>
        </p:txBody>
      </p:sp>
      <p:sp>
        <p:nvSpPr>
          <p:cNvPr id="1860" name="Google Shape;1860;p169"/>
          <p:cNvSpPr/>
          <p:nvPr/>
        </p:nvSpPr>
        <p:spPr>
          <a:xfrm>
            <a:off x="229600" y="1889825"/>
            <a:ext cx="8709000" cy="2305200"/>
          </a:xfrm>
          <a:prstGeom prst="roundRect">
            <a:avLst>
              <a:gd name="adj" fmla="val 16667"/>
            </a:avLst>
          </a:prstGeom>
          <a:solidFill>
            <a:srgbClr val="D5D5D5">
              <a:alpha val="61390"/>
            </a:srgbClr>
          </a:solidFill>
          <a:ln w="28575" cap="flat" cmpd="sng">
            <a:solidFill>
              <a:srgbClr val="CC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861" name="Google Shape;1861;p169"/>
          <p:cNvSpPr/>
          <p:nvPr/>
        </p:nvSpPr>
        <p:spPr>
          <a:xfrm>
            <a:off x="4207750" y="1441650"/>
            <a:ext cx="2142000" cy="190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vhost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62" name="Google Shape;1862;p169"/>
          <p:cNvSpPr/>
          <p:nvPr/>
        </p:nvSpPr>
        <p:spPr>
          <a:xfrm>
            <a:off x="1671925" y="1596525"/>
            <a:ext cx="1916400" cy="190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Virtio driver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63" name="Google Shape;1863;p169"/>
          <p:cNvSpPr/>
          <p:nvPr/>
        </p:nvSpPr>
        <p:spPr>
          <a:xfrm>
            <a:off x="5251275" y="1632450"/>
            <a:ext cx="163200" cy="4101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69"/>
          <p:cNvSpPr/>
          <p:nvPr/>
        </p:nvSpPr>
        <p:spPr>
          <a:xfrm>
            <a:off x="2348025" y="1787325"/>
            <a:ext cx="163200" cy="255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169"/>
          <p:cNvSpPr/>
          <p:nvPr/>
        </p:nvSpPr>
        <p:spPr>
          <a:xfrm>
            <a:off x="5908950" y="1186071"/>
            <a:ext cx="163200" cy="2727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69"/>
          <p:cNvSpPr/>
          <p:nvPr/>
        </p:nvSpPr>
        <p:spPr>
          <a:xfrm>
            <a:off x="4765950" y="1186071"/>
            <a:ext cx="163200" cy="2727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69"/>
          <p:cNvSpPr/>
          <p:nvPr/>
        </p:nvSpPr>
        <p:spPr>
          <a:xfrm>
            <a:off x="2271825" y="1177725"/>
            <a:ext cx="163200" cy="255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169"/>
          <p:cNvSpPr/>
          <p:nvPr/>
        </p:nvSpPr>
        <p:spPr>
          <a:xfrm>
            <a:off x="5481475" y="1007244"/>
            <a:ext cx="1115400" cy="190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Virtio driver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69" name="Google Shape;1869;p16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70"/>
          <p:cNvSpPr/>
          <p:nvPr/>
        </p:nvSpPr>
        <p:spPr>
          <a:xfrm>
            <a:off x="420624" y="1214400"/>
            <a:ext cx="8326500" cy="311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170"/>
          <p:cNvSpPr/>
          <p:nvPr/>
        </p:nvSpPr>
        <p:spPr>
          <a:xfrm>
            <a:off x="556000" y="3175300"/>
            <a:ext cx="8017200" cy="809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6" name="Google Shape;1876;p170"/>
          <p:cNvCxnSpPr/>
          <p:nvPr/>
        </p:nvCxnSpPr>
        <p:spPr>
          <a:xfrm>
            <a:off x="62750" y="1663413"/>
            <a:ext cx="90849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1877" name="Google Shape;1877;p170"/>
          <p:cNvSpPr txBox="1"/>
          <p:nvPr/>
        </p:nvSpPr>
        <p:spPr>
          <a:xfrm>
            <a:off x="24675" y="15982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Kernel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78" name="Google Shape;1878;p170"/>
          <p:cNvSpPr txBox="1"/>
          <p:nvPr/>
        </p:nvSpPr>
        <p:spPr>
          <a:xfrm>
            <a:off x="24675" y="14213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User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79" name="Google Shape;1879;p170"/>
          <p:cNvSpPr/>
          <p:nvPr/>
        </p:nvSpPr>
        <p:spPr>
          <a:xfrm>
            <a:off x="556000" y="2528425"/>
            <a:ext cx="8099400" cy="489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vDPA bus</a:t>
            </a:r>
            <a:endParaRPr b="1"/>
          </a:p>
        </p:txBody>
      </p:sp>
      <p:sp>
        <p:nvSpPr>
          <p:cNvPr id="1880" name="Google Shape;1880;p170"/>
          <p:cNvSpPr/>
          <p:nvPr/>
        </p:nvSpPr>
        <p:spPr>
          <a:xfrm>
            <a:off x="2718850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170"/>
          <p:cNvSpPr/>
          <p:nvPr/>
        </p:nvSpPr>
        <p:spPr>
          <a:xfrm>
            <a:off x="4339150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70"/>
          <p:cNvSpPr/>
          <p:nvPr/>
        </p:nvSpPr>
        <p:spPr>
          <a:xfrm>
            <a:off x="7641675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70"/>
          <p:cNvSpPr/>
          <p:nvPr/>
        </p:nvSpPr>
        <p:spPr>
          <a:xfrm>
            <a:off x="556000" y="1729175"/>
            <a:ext cx="8017200" cy="7542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70"/>
          <p:cNvSpPr/>
          <p:nvPr/>
        </p:nvSpPr>
        <p:spPr>
          <a:xfrm rot="10800000">
            <a:off x="3495275" y="23295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170"/>
          <p:cNvSpPr/>
          <p:nvPr/>
        </p:nvSpPr>
        <p:spPr>
          <a:xfrm rot="10800000">
            <a:off x="6797125" y="23295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70"/>
          <p:cNvSpPr/>
          <p:nvPr/>
        </p:nvSpPr>
        <p:spPr>
          <a:xfrm>
            <a:off x="5972975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70"/>
          <p:cNvSpPr txBox="1"/>
          <p:nvPr/>
        </p:nvSpPr>
        <p:spPr>
          <a:xfrm>
            <a:off x="109975" y="182100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bus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drivers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88" name="Google Shape;1888;p170"/>
          <p:cNvSpPr txBox="1"/>
          <p:nvPr/>
        </p:nvSpPr>
        <p:spPr>
          <a:xfrm>
            <a:off x="236025" y="327235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devices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parents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89" name="Google Shape;1889;p170"/>
          <p:cNvSpPr/>
          <p:nvPr/>
        </p:nvSpPr>
        <p:spPr>
          <a:xfrm>
            <a:off x="2194440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 devices</a:t>
            </a:r>
            <a:endParaRPr sz="1200" b="1"/>
          </a:p>
        </p:txBody>
      </p:sp>
      <p:sp>
        <p:nvSpPr>
          <p:cNvPr id="1890" name="Google Shape;1890;p170"/>
          <p:cNvSpPr/>
          <p:nvPr/>
        </p:nvSpPr>
        <p:spPr>
          <a:xfrm>
            <a:off x="3826003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 devices</a:t>
            </a:r>
            <a:endParaRPr sz="1200" b="1"/>
          </a:p>
        </p:txBody>
      </p:sp>
      <p:sp>
        <p:nvSpPr>
          <p:cNvPr id="1891" name="Google Shape;1891;p170"/>
          <p:cNvSpPr/>
          <p:nvPr/>
        </p:nvSpPr>
        <p:spPr>
          <a:xfrm>
            <a:off x="5444091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 devices</a:t>
            </a:r>
            <a:endParaRPr sz="1200" b="1"/>
          </a:p>
        </p:txBody>
      </p:sp>
      <p:sp>
        <p:nvSpPr>
          <p:cNvPr id="1892" name="Google Shape;1892;p170"/>
          <p:cNvSpPr/>
          <p:nvPr/>
        </p:nvSpPr>
        <p:spPr>
          <a:xfrm>
            <a:off x="7120491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 devices</a:t>
            </a:r>
            <a:endParaRPr sz="1200" b="1"/>
          </a:p>
        </p:txBody>
      </p:sp>
      <p:sp>
        <p:nvSpPr>
          <p:cNvPr id="1893" name="Google Shape;1893;p170"/>
          <p:cNvSpPr/>
          <p:nvPr/>
        </p:nvSpPr>
        <p:spPr>
          <a:xfrm>
            <a:off x="2996115" y="1867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 drivers</a:t>
            </a:r>
            <a:endParaRPr sz="1200" b="1"/>
          </a:p>
        </p:txBody>
      </p:sp>
      <p:sp>
        <p:nvSpPr>
          <p:cNvPr id="1894" name="Google Shape;1894;p170"/>
          <p:cNvSpPr/>
          <p:nvPr/>
        </p:nvSpPr>
        <p:spPr>
          <a:xfrm>
            <a:off x="6272715" y="1867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 drivers</a:t>
            </a:r>
            <a:endParaRPr sz="1200" b="1"/>
          </a:p>
        </p:txBody>
      </p:sp>
      <p:sp>
        <p:nvSpPr>
          <p:cNvPr id="1895" name="Google Shape;1895;p170"/>
          <p:cNvSpPr txBox="1"/>
          <p:nvPr/>
        </p:nvSpPr>
        <p:spPr>
          <a:xfrm>
            <a:off x="353584" y="13914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4000" rIns="64000" bIns="640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Kernel vDPA framework </a:t>
            </a:r>
            <a:r>
              <a:rPr lang="en" sz="2600">
                <a:latin typeface="Red Hat Display"/>
                <a:ea typeface="Red Hat Display"/>
                <a:cs typeface="Red Hat Display"/>
                <a:sym typeface="Red Hat Display"/>
              </a:rPr>
              <a:t>- </a:t>
            </a: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vDPA bus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96" name="Google Shape;1896;p170"/>
          <p:cNvSpPr txBox="1"/>
          <p:nvPr/>
        </p:nvSpPr>
        <p:spPr>
          <a:xfrm>
            <a:off x="4694125" y="494850"/>
            <a:ext cx="4578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  <a:latin typeface="Red Hat Text"/>
                <a:ea typeface="Red Hat Text"/>
                <a:cs typeface="Red Hat Text"/>
                <a:sym typeface="Red Hat Text"/>
              </a:rPr>
              <a:t>vDPA bus provides a communication protocol to connect vDPA bus drivers and vDPA devices drivers.</a:t>
            </a:r>
            <a:endParaRPr>
              <a:solidFill>
                <a:srgbClr val="FF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897" name="Google Shape;1897;p170"/>
          <p:cNvCxnSpPr/>
          <p:nvPr/>
        </p:nvCxnSpPr>
        <p:spPr>
          <a:xfrm flipH="1">
            <a:off x="4194200" y="772875"/>
            <a:ext cx="469800" cy="186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8" name="Google Shape;1898;p17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71"/>
          <p:cNvSpPr/>
          <p:nvPr/>
        </p:nvSpPr>
        <p:spPr>
          <a:xfrm>
            <a:off x="420624" y="1216152"/>
            <a:ext cx="8326500" cy="313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171"/>
          <p:cNvSpPr/>
          <p:nvPr/>
        </p:nvSpPr>
        <p:spPr>
          <a:xfrm>
            <a:off x="556000" y="3175300"/>
            <a:ext cx="8017200" cy="809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5" name="Google Shape;1905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73931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000056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7" name="Google Shape;1907;p171"/>
          <p:cNvCxnSpPr/>
          <p:nvPr/>
        </p:nvCxnSpPr>
        <p:spPr>
          <a:xfrm>
            <a:off x="62750" y="1663413"/>
            <a:ext cx="90849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1908" name="Google Shape;1908;p171"/>
          <p:cNvSpPr txBox="1"/>
          <p:nvPr/>
        </p:nvSpPr>
        <p:spPr>
          <a:xfrm>
            <a:off x="24675" y="15982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Kernel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09" name="Google Shape;1909;p171"/>
          <p:cNvSpPr txBox="1"/>
          <p:nvPr/>
        </p:nvSpPr>
        <p:spPr>
          <a:xfrm>
            <a:off x="24675" y="14213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User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10" name="Google Shape;1910;p171"/>
          <p:cNvSpPr/>
          <p:nvPr/>
        </p:nvSpPr>
        <p:spPr>
          <a:xfrm>
            <a:off x="556000" y="2528425"/>
            <a:ext cx="8099400" cy="489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vDPA bus</a:t>
            </a:r>
            <a:endParaRPr b="1"/>
          </a:p>
        </p:txBody>
      </p:sp>
      <p:sp>
        <p:nvSpPr>
          <p:cNvPr id="1911" name="Google Shape;1911;p171"/>
          <p:cNvSpPr/>
          <p:nvPr/>
        </p:nvSpPr>
        <p:spPr>
          <a:xfrm>
            <a:off x="2194440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MLX5 vDPA</a:t>
            </a:r>
            <a:endParaRPr sz="1200" b="1"/>
          </a:p>
        </p:txBody>
      </p:sp>
      <p:sp>
        <p:nvSpPr>
          <p:cNvPr id="1912" name="Google Shape;1912;p171"/>
          <p:cNvSpPr/>
          <p:nvPr/>
        </p:nvSpPr>
        <p:spPr>
          <a:xfrm>
            <a:off x="3843802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IFC vDPA</a:t>
            </a:r>
            <a:endParaRPr sz="1200" b="1"/>
          </a:p>
        </p:txBody>
      </p:sp>
      <p:sp>
        <p:nvSpPr>
          <p:cNvPr id="1913" name="Google Shape;1913;p171"/>
          <p:cNvSpPr/>
          <p:nvPr/>
        </p:nvSpPr>
        <p:spPr>
          <a:xfrm>
            <a:off x="7020025" y="3342875"/>
            <a:ext cx="15096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 simulator</a:t>
            </a:r>
            <a:endParaRPr sz="1200" b="1"/>
          </a:p>
        </p:txBody>
      </p:sp>
      <p:sp>
        <p:nvSpPr>
          <p:cNvPr id="1914" name="Google Shape;1914;p171"/>
          <p:cNvSpPr/>
          <p:nvPr/>
        </p:nvSpPr>
        <p:spPr>
          <a:xfrm>
            <a:off x="2718850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71"/>
          <p:cNvSpPr/>
          <p:nvPr/>
        </p:nvSpPr>
        <p:spPr>
          <a:xfrm>
            <a:off x="4339150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71"/>
          <p:cNvSpPr/>
          <p:nvPr/>
        </p:nvSpPr>
        <p:spPr>
          <a:xfrm>
            <a:off x="7641675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71"/>
          <p:cNvSpPr/>
          <p:nvPr/>
        </p:nvSpPr>
        <p:spPr>
          <a:xfrm>
            <a:off x="556000" y="1729175"/>
            <a:ext cx="8017200" cy="7542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71"/>
          <p:cNvSpPr/>
          <p:nvPr/>
        </p:nvSpPr>
        <p:spPr>
          <a:xfrm rot="10800000">
            <a:off x="3495275" y="23295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71"/>
          <p:cNvSpPr/>
          <p:nvPr/>
        </p:nvSpPr>
        <p:spPr>
          <a:xfrm rot="10800000">
            <a:off x="6797125" y="23295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0" name="Google Shape;1920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633881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171"/>
          <p:cNvSpPr/>
          <p:nvPr/>
        </p:nvSpPr>
        <p:spPr>
          <a:xfrm>
            <a:off x="5477625" y="3342975"/>
            <a:ext cx="14514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Virtio-PCI vDPA</a:t>
            </a:r>
            <a:endParaRPr sz="1200" b="1"/>
          </a:p>
        </p:txBody>
      </p:sp>
      <p:sp>
        <p:nvSpPr>
          <p:cNvPr id="1922" name="Google Shape;1922;p171"/>
          <p:cNvSpPr/>
          <p:nvPr/>
        </p:nvSpPr>
        <p:spPr>
          <a:xfrm>
            <a:off x="5972975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71"/>
          <p:cNvSpPr txBox="1"/>
          <p:nvPr/>
        </p:nvSpPr>
        <p:spPr>
          <a:xfrm>
            <a:off x="109975" y="182100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bus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drivers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24" name="Google Shape;1924;p171"/>
          <p:cNvSpPr txBox="1"/>
          <p:nvPr/>
        </p:nvSpPr>
        <p:spPr>
          <a:xfrm>
            <a:off x="236025" y="327235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devices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parents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25" name="Google Shape;1925;p171"/>
          <p:cNvSpPr/>
          <p:nvPr/>
        </p:nvSpPr>
        <p:spPr>
          <a:xfrm>
            <a:off x="2736100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71"/>
          <p:cNvSpPr/>
          <p:nvPr/>
        </p:nvSpPr>
        <p:spPr>
          <a:xfrm>
            <a:off x="4385450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71"/>
          <p:cNvSpPr/>
          <p:nvPr/>
        </p:nvSpPr>
        <p:spPr>
          <a:xfrm>
            <a:off x="6019275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171"/>
          <p:cNvSpPr/>
          <p:nvPr/>
        </p:nvSpPr>
        <p:spPr>
          <a:xfrm>
            <a:off x="7741000" y="38033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171"/>
          <p:cNvSpPr/>
          <p:nvPr/>
        </p:nvSpPr>
        <p:spPr>
          <a:xfrm flipH="1">
            <a:off x="7406450" y="38033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171"/>
          <p:cNvSpPr txBox="1"/>
          <p:nvPr/>
        </p:nvSpPr>
        <p:spPr>
          <a:xfrm>
            <a:off x="2129875" y="4866450"/>
            <a:ext cx="14514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Mellanox CX-6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931" name="Google Shape;1931;p171"/>
          <p:cNvSpPr txBox="1"/>
          <p:nvPr/>
        </p:nvSpPr>
        <p:spPr>
          <a:xfrm>
            <a:off x="3881863" y="4873765"/>
            <a:ext cx="14514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Intel IFC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932" name="Google Shape;1932;p171"/>
          <p:cNvSpPr txBox="1"/>
          <p:nvPr/>
        </p:nvSpPr>
        <p:spPr>
          <a:xfrm>
            <a:off x="5387775" y="4857653"/>
            <a:ext cx="2476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Virtio network device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933" name="Google Shape;1933;p171"/>
          <p:cNvSpPr txBox="1"/>
          <p:nvPr/>
        </p:nvSpPr>
        <p:spPr>
          <a:xfrm>
            <a:off x="4657425" y="35620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9900"/>
                </a:highlight>
              </a:rPr>
              <a:t>(vp_vdpa)</a:t>
            </a:r>
            <a:endParaRPr/>
          </a:p>
        </p:txBody>
      </p:sp>
      <p:sp>
        <p:nvSpPr>
          <p:cNvPr id="1934" name="Google Shape;1934;p171"/>
          <p:cNvSpPr txBox="1"/>
          <p:nvPr/>
        </p:nvSpPr>
        <p:spPr>
          <a:xfrm>
            <a:off x="6299100" y="35620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9900"/>
                </a:highlight>
              </a:rPr>
              <a:t>(vdpa_sim)</a:t>
            </a:r>
            <a:endParaRPr/>
          </a:p>
        </p:txBody>
      </p:sp>
      <p:sp>
        <p:nvSpPr>
          <p:cNvPr id="1935" name="Google Shape;1935;p171"/>
          <p:cNvSpPr txBox="1"/>
          <p:nvPr/>
        </p:nvSpPr>
        <p:spPr>
          <a:xfrm>
            <a:off x="1319946" y="356357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9900"/>
                </a:highlight>
              </a:rPr>
              <a:t>(mlx5_vdpa)</a:t>
            </a:r>
            <a:endParaRPr/>
          </a:p>
        </p:txBody>
      </p:sp>
      <p:sp>
        <p:nvSpPr>
          <p:cNvPr id="1936" name="Google Shape;1936;p171"/>
          <p:cNvSpPr txBox="1"/>
          <p:nvPr/>
        </p:nvSpPr>
        <p:spPr>
          <a:xfrm>
            <a:off x="353574" y="13925"/>
            <a:ext cx="8099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4000" rIns="64000" bIns="640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Kernel vDPA framework </a:t>
            </a:r>
            <a:r>
              <a:rPr lang="en" sz="2600">
                <a:latin typeface="Red Hat Display"/>
                <a:ea typeface="Red Hat Display"/>
                <a:cs typeface="Red Hat Display"/>
                <a:sym typeface="Red Hat Display"/>
              </a:rPr>
              <a:t>- </a:t>
            </a: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vDPA parent drivers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37" name="Google Shape;1937;p171"/>
          <p:cNvSpPr txBox="1"/>
          <p:nvPr/>
        </p:nvSpPr>
        <p:spPr>
          <a:xfrm>
            <a:off x="4217200" y="548200"/>
            <a:ext cx="4356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rPr>
              <a:t>This is where the translation from generic Virtio controls into Vendor specific controls happen.</a:t>
            </a:r>
            <a:endParaRPr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938" name="Google Shape;1938;p171"/>
          <p:cNvCxnSpPr>
            <a:stCxn id="1937" idx="1"/>
          </p:cNvCxnSpPr>
          <p:nvPr/>
        </p:nvCxnSpPr>
        <p:spPr>
          <a:xfrm flipH="1">
            <a:off x="3382000" y="872200"/>
            <a:ext cx="835200" cy="220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9" name="Google Shape;1939;p17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72"/>
          <p:cNvSpPr/>
          <p:nvPr/>
        </p:nvSpPr>
        <p:spPr>
          <a:xfrm>
            <a:off x="420624" y="1216152"/>
            <a:ext cx="8326500" cy="326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72"/>
          <p:cNvSpPr/>
          <p:nvPr/>
        </p:nvSpPr>
        <p:spPr>
          <a:xfrm>
            <a:off x="556000" y="3175300"/>
            <a:ext cx="8017200" cy="809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6" name="Google Shape;194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73931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000056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8" name="Google Shape;1948;p172"/>
          <p:cNvCxnSpPr/>
          <p:nvPr/>
        </p:nvCxnSpPr>
        <p:spPr>
          <a:xfrm>
            <a:off x="62750" y="1587213"/>
            <a:ext cx="90849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1949" name="Google Shape;1949;p172"/>
          <p:cNvSpPr txBox="1"/>
          <p:nvPr/>
        </p:nvSpPr>
        <p:spPr>
          <a:xfrm>
            <a:off x="24675" y="15220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Kernel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50" name="Google Shape;1950;p172"/>
          <p:cNvSpPr txBox="1"/>
          <p:nvPr/>
        </p:nvSpPr>
        <p:spPr>
          <a:xfrm>
            <a:off x="24675" y="13451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User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51" name="Google Shape;1951;p172"/>
          <p:cNvSpPr/>
          <p:nvPr/>
        </p:nvSpPr>
        <p:spPr>
          <a:xfrm>
            <a:off x="556000" y="2528425"/>
            <a:ext cx="8099400" cy="489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vDPA bus</a:t>
            </a:r>
            <a:endParaRPr b="1"/>
          </a:p>
        </p:txBody>
      </p:sp>
      <p:sp>
        <p:nvSpPr>
          <p:cNvPr id="1952" name="Google Shape;1952;p172"/>
          <p:cNvSpPr/>
          <p:nvPr/>
        </p:nvSpPr>
        <p:spPr>
          <a:xfrm>
            <a:off x="2194440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MLX5 vDPA</a:t>
            </a:r>
            <a:endParaRPr sz="1200" b="1"/>
          </a:p>
        </p:txBody>
      </p:sp>
      <p:sp>
        <p:nvSpPr>
          <p:cNvPr id="1953" name="Google Shape;1953;p172"/>
          <p:cNvSpPr/>
          <p:nvPr/>
        </p:nvSpPr>
        <p:spPr>
          <a:xfrm>
            <a:off x="3843802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IFC vDPA</a:t>
            </a:r>
            <a:endParaRPr sz="1200" b="1"/>
          </a:p>
        </p:txBody>
      </p:sp>
      <p:sp>
        <p:nvSpPr>
          <p:cNvPr id="1954" name="Google Shape;1954;p172"/>
          <p:cNvSpPr/>
          <p:nvPr/>
        </p:nvSpPr>
        <p:spPr>
          <a:xfrm>
            <a:off x="7111440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simulator</a:t>
            </a:r>
            <a:endParaRPr sz="1200" b="1"/>
          </a:p>
        </p:txBody>
      </p:sp>
      <p:sp>
        <p:nvSpPr>
          <p:cNvPr id="1955" name="Google Shape;1955;p172"/>
          <p:cNvSpPr/>
          <p:nvPr/>
        </p:nvSpPr>
        <p:spPr>
          <a:xfrm>
            <a:off x="2718850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72"/>
          <p:cNvSpPr/>
          <p:nvPr/>
        </p:nvSpPr>
        <p:spPr>
          <a:xfrm>
            <a:off x="4339150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72"/>
          <p:cNvSpPr/>
          <p:nvPr/>
        </p:nvSpPr>
        <p:spPr>
          <a:xfrm>
            <a:off x="7641675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172"/>
          <p:cNvSpPr/>
          <p:nvPr/>
        </p:nvSpPr>
        <p:spPr>
          <a:xfrm>
            <a:off x="556000" y="2095475"/>
            <a:ext cx="8017200" cy="387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172"/>
          <p:cNvSpPr/>
          <p:nvPr/>
        </p:nvSpPr>
        <p:spPr>
          <a:xfrm>
            <a:off x="2970875" y="2140875"/>
            <a:ext cx="1271700" cy="263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virtio-vdpa</a:t>
            </a:r>
            <a:endParaRPr sz="1200" b="1"/>
          </a:p>
        </p:txBody>
      </p:sp>
      <p:sp>
        <p:nvSpPr>
          <p:cNvPr id="1960" name="Google Shape;1960;p172"/>
          <p:cNvSpPr/>
          <p:nvPr/>
        </p:nvSpPr>
        <p:spPr>
          <a:xfrm rot="10800000">
            <a:off x="3495275" y="2446275"/>
            <a:ext cx="222900" cy="20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172"/>
          <p:cNvSpPr/>
          <p:nvPr/>
        </p:nvSpPr>
        <p:spPr>
          <a:xfrm rot="10800000">
            <a:off x="6797125" y="23295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72"/>
          <p:cNvSpPr/>
          <p:nvPr/>
        </p:nvSpPr>
        <p:spPr>
          <a:xfrm>
            <a:off x="2970875" y="1107025"/>
            <a:ext cx="1271700" cy="3879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Application</a:t>
            </a:r>
            <a:endParaRPr sz="1200" b="1"/>
          </a:p>
        </p:txBody>
      </p:sp>
      <p:pic>
        <p:nvPicPr>
          <p:cNvPr id="1963" name="Google Shape;196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633881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172"/>
          <p:cNvSpPr/>
          <p:nvPr/>
        </p:nvSpPr>
        <p:spPr>
          <a:xfrm>
            <a:off x="5477627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Virtio-PCI vDPA</a:t>
            </a:r>
            <a:endParaRPr sz="1200" b="1"/>
          </a:p>
        </p:txBody>
      </p:sp>
      <p:sp>
        <p:nvSpPr>
          <p:cNvPr id="1965" name="Google Shape;1965;p172"/>
          <p:cNvSpPr/>
          <p:nvPr/>
        </p:nvSpPr>
        <p:spPr>
          <a:xfrm>
            <a:off x="5972975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72"/>
          <p:cNvSpPr txBox="1"/>
          <p:nvPr/>
        </p:nvSpPr>
        <p:spPr>
          <a:xfrm>
            <a:off x="125675" y="1981625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bus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drivers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67" name="Google Shape;1967;p172"/>
          <p:cNvSpPr txBox="1"/>
          <p:nvPr/>
        </p:nvSpPr>
        <p:spPr>
          <a:xfrm>
            <a:off x="236025" y="327235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devices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parents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68" name="Google Shape;1968;p172"/>
          <p:cNvSpPr/>
          <p:nvPr/>
        </p:nvSpPr>
        <p:spPr>
          <a:xfrm>
            <a:off x="2736100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72"/>
          <p:cNvSpPr/>
          <p:nvPr/>
        </p:nvSpPr>
        <p:spPr>
          <a:xfrm>
            <a:off x="4385450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72"/>
          <p:cNvSpPr/>
          <p:nvPr/>
        </p:nvSpPr>
        <p:spPr>
          <a:xfrm>
            <a:off x="6019275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72"/>
          <p:cNvSpPr/>
          <p:nvPr/>
        </p:nvSpPr>
        <p:spPr>
          <a:xfrm>
            <a:off x="7741000" y="38033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72"/>
          <p:cNvSpPr/>
          <p:nvPr/>
        </p:nvSpPr>
        <p:spPr>
          <a:xfrm flipH="1">
            <a:off x="7406450" y="38033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72"/>
          <p:cNvSpPr/>
          <p:nvPr/>
        </p:nvSpPr>
        <p:spPr>
          <a:xfrm>
            <a:off x="2970875" y="1632750"/>
            <a:ext cx="2011800" cy="20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Kernel I/O subsystem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74" name="Google Shape;1974;p172"/>
          <p:cNvSpPr/>
          <p:nvPr/>
        </p:nvSpPr>
        <p:spPr>
          <a:xfrm>
            <a:off x="2970875" y="1872813"/>
            <a:ext cx="1916400" cy="190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Virtio driver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975" name="Google Shape;1975;p172"/>
          <p:cNvSpPr txBox="1"/>
          <p:nvPr/>
        </p:nvSpPr>
        <p:spPr>
          <a:xfrm>
            <a:off x="353584" y="13914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4000" rIns="64000" bIns="640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Kernel vDPA framework </a:t>
            </a:r>
            <a:r>
              <a:rPr lang="en" sz="2600">
                <a:latin typeface="Red Hat Display"/>
                <a:ea typeface="Red Hat Display"/>
                <a:cs typeface="Red Hat Display"/>
                <a:sym typeface="Red Hat Display"/>
              </a:rPr>
              <a:t>-</a:t>
            </a: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virtio vDPA driver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76" name="Google Shape;1976;p172"/>
          <p:cNvSpPr txBox="1"/>
          <p:nvPr/>
        </p:nvSpPr>
        <p:spPr>
          <a:xfrm>
            <a:off x="5477625" y="504325"/>
            <a:ext cx="3095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E0000"/>
                </a:solidFill>
              </a:rPr>
              <a:t>virtio-vdpa enables providing a Virtio netdev to the host.</a:t>
            </a:r>
            <a:endParaRPr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977" name="Google Shape;1977;p172"/>
          <p:cNvCxnSpPr>
            <a:stCxn id="1976" idx="1"/>
            <a:endCxn id="1959" idx="3"/>
          </p:cNvCxnSpPr>
          <p:nvPr/>
        </p:nvCxnSpPr>
        <p:spPr>
          <a:xfrm flipH="1">
            <a:off x="4242525" y="828325"/>
            <a:ext cx="1235100" cy="144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8" name="Google Shape;1978;p17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73"/>
          <p:cNvSpPr/>
          <p:nvPr/>
        </p:nvSpPr>
        <p:spPr>
          <a:xfrm>
            <a:off x="420624" y="1216152"/>
            <a:ext cx="8326500" cy="334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73"/>
          <p:cNvSpPr/>
          <p:nvPr/>
        </p:nvSpPr>
        <p:spPr>
          <a:xfrm>
            <a:off x="556000" y="3175300"/>
            <a:ext cx="8017200" cy="809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5" name="Google Shape;1985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73931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000056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7" name="Google Shape;1987;p173"/>
          <p:cNvCxnSpPr/>
          <p:nvPr/>
        </p:nvCxnSpPr>
        <p:spPr>
          <a:xfrm>
            <a:off x="62750" y="1663413"/>
            <a:ext cx="90849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1988" name="Google Shape;1988;p173"/>
          <p:cNvSpPr txBox="1"/>
          <p:nvPr/>
        </p:nvSpPr>
        <p:spPr>
          <a:xfrm>
            <a:off x="24675" y="15982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Kernel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89" name="Google Shape;1989;p173"/>
          <p:cNvSpPr txBox="1"/>
          <p:nvPr/>
        </p:nvSpPr>
        <p:spPr>
          <a:xfrm>
            <a:off x="24675" y="14213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User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90" name="Google Shape;1990;p173"/>
          <p:cNvSpPr/>
          <p:nvPr/>
        </p:nvSpPr>
        <p:spPr>
          <a:xfrm>
            <a:off x="556000" y="2528425"/>
            <a:ext cx="8099400" cy="489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vDPA bus</a:t>
            </a:r>
            <a:endParaRPr b="1"/>
          </a:p>
        </p:txBody>
      </p:sp>
      <p:sp>
        <p:nvSpPr>
          <p:cNvPr id="1991" name="Google Shape;1991;p173"/>
          <p:cNvSpPr/>
          <p:nvPr/>
        </p:nvSpPr>
        <p:spPr>
          <a:xfrm>
            <a:off x="2194440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MLX5 vDPA</a:t>
            </a:r>
            <a:endParaRPr sz="1200" b="1"/>
          </a:p>
        </p:txBody>
      </p:sp>
      <p:sp>
        <p:nvSpPr>
          <p:cNvPr id="1992" name="Google Shape;1992;p173"/>
          <p:cNvSpPr/>
          <p:nvPr/>
        </p:nvSpPr>
        <p:spPr>
          <a:xfrm>
            <a:off x="3843802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IFC vDPA</a:t>
            </a:r>
            <a:endParaRPr sz="1200" b="1"/>
          </a:p>
        </p:txBody>
      </p:sp>
      <p:sp>
        <p:nvSpPr>
          <p:cNvPr id="1993" name="Google Shape;1993;p173"/>
          <p:cNvSpPr/>
          <p:nvPr/>
        </p:nvSpPr>
        <p:spPr>
          <a:xfrm>
            <a:off x="7111440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simulator</a:t>
            </a:r>
            <a:endParaRPr sz="1200" b="1"/>
          </a:p>
        </p:txBody>
      </p:sp>
      <p:sp>
        <p:nvSpPr>
          <p:cNvPr id="1994" name="Google Shape;1994;p173"/>
          <p:cNvSpPr/>
          <p:nvPr/>
        </p:nvSpPr>
        <p:spPr>
          <a:xfrm>
            <a:off x="2718850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73"/>
          <p:cNvSpPr/>
          <p:nvPr/>
        </p:nvSpPr>
        <p:spPr>
          <a:xfrm>
            <a:off x="4339150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73"/>
          <p:cNvSpPr/>
          <p:nvPr/>
        </p:nvSpPr>
        <p:spPr>
          <a:xfrm>
            <a:off x="7641675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73"/>
          <p:cNvSpPr/>
          <p:nvPr/>
        </p:nvSpPr>
        <p:spPr>
          <a:xfrm>
            <a:off x="556000" y="1729175"/>
            <a:ext cx="8017200" cy="7542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73"/>
          <p:cNvSpPr/>
          <p:nvPr/>
        </p:nvSpPr>
        <p:spPr>
          <a:xfrm>
            <a:off x="6272715" y="1867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vhost-vDPA</a:t>
            </a:r>
            <a:endParaRPr sz="1200" b="1"/>
          </a:p>
        </p:txBody>
      </p:sp>
      <p:sp>
        <p:nvSpPr>
          <p:cNvPr id="1999" name="Google Shape;1999;p173"/>
          <p:cNvSpPr/>
          <p:nvPr/>
        </p:nvSpPr>
        <p:spPr>
          <a:xfrm rot="10800000">
            <a:off x="3495275" y="23295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73"/>
          <p:cNvSpPr/>
          <p:nvPr/>
        </p:nvSpPr>
        <p:spPr>
          <a:xfrm rot="10800000">
            <a:off x="6797125" y="23295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73"/>
          <p:cNvSpPr/>
          <p:nvPr/>
        </p:nvSpPr>
        <p:spPr>
          <a:xfrm>
            <a:off x="2970875" y="1245691"/>
            <a:ext cx="1271700" cy="3879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Application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(E.g DPDK)</a:t>
            </a:r>
            <a:endParaRPr sz="1200" b="1"/>
          </a:p>
        </p:txBody>
      </p:sp>
      <p:sp>
        <p:nvSpPr>
          <p:cNvPr id="2002" name="Google Shape;2002;p173"/>
          <p:cNvSpPr/>
          <p:nvPr/>
        </p:nvSpPr>
        <p:spPr>
          <a:xfrm>
            <a:off x="6272725" y="1246225"/>
            <a:ext cx="1271700" cy="3840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qemu/VM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pic>
        <p:nvPicPr>
          <p:cNvPr id="2003" name="Google Shape;2003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633881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73"/>
          <p:cNvSpPr/>
          <p:nvPr/>
        </p:nvSpPr>
        <p:spPr>
          <a:xfrm>
            <a:off x="5477627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Virtio-PCI vDPA</a:t>
            </a:r>
            <a:endParaRPr sz="1200" b="1"/>
          </a:p>
        </p:txBody>
      </p:sp>
      <p:sp>
        <p:nvSpPr>
          <p:cNvPr id="2005" name="Google Shape;2005;p173"/>
          <p:cNvSpPr/>
          <p:nvPr/>
        </p:nvSpPr>
        <p:spPr>
          <a:xfrm>
            <a:off x="5972975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73"/>
          <p:cNvSpPr txBox="1"/>
          <p:nvPr/>
        </p:nvSpPr>
        <p:spPr>
          <a:xfrm>
            <a:off x="109975" y="182100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bus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drivers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07" name="Google Shape;2007;p173"/>
          <p:cNvSpPr txBox="1"/>
          <p:nvPr/>
        </p:nvSpPr>
        <p:spPr>
          <a:xfrm>
            <a:off x="236025" y="327235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devices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parents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08" name="Google Shape;2008;p173"/>
          <p:cNvSpPr/>
          <p:nvPr/>
        </p:nvSpPr>
        <p:spPr>
          <a:xfrm>
            <a:off x="2736100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73"/>
          <p:cNvSpPr/>
          <p:nvPr/>
        </p:nvSpPr>
        <p:spPr>
          <a:xfrm>
            <a:off x="4385450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73"/>
          <p:cNvSpPr/>
          <p:nvPr/>
        </p:nvSpPr>
        <p:spPr>
          <a:xfrm>
            <a:off x="6019275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73"/>
          <p:cNvSpPr/>
          <p:nvPr/>
        </p:nvSpPr>
        <p:spPr>
          <a:xfrm>
            <a:off x="7741000" y="38033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73"/>
          <p:cNvSpPr/>
          <p:nvPr/>
        </p:nvSpPr>
        <p:spPr>
          <a:xfrm flipH="1">
            <a:off x="7406450" y="38033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173"/>
          <p:cNvSpPr/>
          <p:nvPr/>
        </p:nvSpPr>
        <p:spPr>
          <a:xfrm>
            <a:off x="2996115" y="1867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vhost-vDPA</a:t>
            </a:r>
            <a:endParaRPr sz="1200" b="1"/>
          </a:p>
        </p:txBody>
      </p:sp>
      <p:sp>
        <p:nvSpPr>
          <p:cNvPr id="2014" name="Google Shape;2014;p173"/>
          <p:cNvSpPr/>
          <p:nvPr/>
        </p:nvSpPr>
        <p:spPr>
          <a:xfrm>
            <a:off x="6350875" y="1421373"/>
            <a:ext cx="1115400" cy="149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Virtio driver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015" name="Google Shape;2015;p173"/>
          <p:cNvSpPr txBox="1"/>
          <p:nvPr/>
        </p:nvSpPr>
        <p:spPr>
          <a:xfrm>
            <a:off x="353584" y="13914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4000" rIns="64000" bIns="640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Kernel vDPA framework </a:t>
            </a:r>
            <a:r>
              <a:rPr lang="en" sz="2600">
                <a:latin typeface="Red Hat Display"/>
                <a:ea typeface="Red Hat Display"/>
                <a:cs typeface="Red Hat Display"/>
                <a:sym typeface="Red Hat Display"/>
              </a:rPr>
              <a:t>- </a:t>
            </a: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vhost vDPA driver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16" name="Google Shape;2016;p173"/>
          <p:cNvSpPr txBox="1"/>
          <p:nvPr/>
        </p:nvSpPr>
        <p:spPr>
          <a:xfrm>
            <a:off x="4644625" y="435575"/>
            <a:ext cx="3869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  <a:latin typeface="Red Hat Text"/>
                <a:ea typeface="Red Hat Text"/>
                <a:cs typeface="Red Hat Text"/>
                <a:sym typeface="Red Hat Text"/>
              </a:rPr>
              <a:t>vhost-vdpa provides a unified interface to userspace application</a:t>
            </a:r>
            <a:endParaRPr>
              <a:solidFill>
                <a:srgbClr val="FF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017" name="Google Shape;2017;p173"/>
          <p:cNvCxnSpPr>
            <a:stCxn id="2016" idx="1"/>
            <a:endCxn id="2013" idx="0"/>
          </p:cNvCxnSpPr>
          <p:nvPr/>
        </p:nvCxnSpPr>
        <p:spPr>
          <a:xfrm flipH="1">
            <a:off x="3631825" y="759575"/>
            <a:ext cx="1012800" cy="1108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8" name="Google Shape;2018;p17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56"/>
          <p:cNvSpPr txBox="1">
            <a:spLocks noGrp="1"/>
          </p:cNvSpPr>
          <p:nvPr>
            <p:ph type="subTitle" idx="4294967295"/>
          </p:nvPr>
        </p:nvSpPr>
        <p:spPr>
          <a:xfrm>
            <a:off x="621455" y="1079850"/>
            <a:ext cx="7200900" cy="29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Why vDPA?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ed Hat Text"/>
              <a:buChar char="●"/>
            </a:pPr>
            <a:r>
              <a:rPr lang="en" sz="2300">
                <a:solidFill>
                  <a:schemeClr val="dk1"/>
                </a:solidFill>
              </a:rPr>
              <a:t>What is vDPA?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ed Hat Text"/>
              <a:buChar char="●"/>
            </a:pPr>
            <a:r>
              <a:rPr lang="en" sz="2300">
                <a:solidFill>
                  <a:schemeClr val="dk1"/>
                </a:solidFill>
              </a:rPr>
              <a:t>Benefits of vDPA 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ed Hat Text"/>
              <a:buChar char="●"/>
            </a:pPr>
            <a:r>
              <a:rPr lang="en" sz="2300">
                <a:solidFill>
                  <a:schemeClr val="dk1"/>
                </a:solidFill>
              </a:rPr>
              <a:t>Kernel vDPA framework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ed Hat Text"/>
              <a:buChar char="●"/>
            </a:pPr>
            <a:r>
              <a:rPr lang="en" sz="2300">
                <a:solidFill>
                  <a:schemeClr val="dk1"/>
                </a:solidFill>
              </a:rPr>
              <a:t>User cases of vDPA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ed Hat Text"/>
              <a:buChar char="●"/>
            </a:pPr>
            <a:r>
              <a:rPr lang="en" sz="2300">
                <a:solidFill>
                  <a:schemeClr val="dk1"/>
                </a:solidFill>
              </a:rPr>
              <a:t>Summary</a:t>
            </a:r>
            <a:endParaRPr sz="2300"/>
          </a:p>
        </p:txBody>
      </p:sp>
      <p:sp>
        <p:nvSpPr>
          <p:cNvPr id="1627" name="Google Shape;1627;p156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Agenda</a:t>
            </a:r>
            <a:endParaRPr/>
          </a:p>
        </p:txBody>
      </p:sp>
      <p:sp>
        <p:nvSpPr>
          <p:cNvPr id="1628" name="Google Shape;1628;p15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74"/>
          <p:cNvSpPr/>
          <p:nvPr/>
        </p:nvSpPr>
        <p:spPr>
          <a:xfrm>
            <a:off x="420624" y="1216152"/>
            <a:ext cx="8326500" cy="334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74"/>
          <p:cNvSpPr/>
          <p:nvPr/>
        </p:nvSpPr>
        <p:spPr>
          <a:xfrm>
            <a:off x="556000" y="3175300"/>
            <a:ext cx="4085700" cy="809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5" name="Google Shape;2025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73931" y="4435725"/>
            <a:ext cx="901075" cy="54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6" name="Google Shape;2026;p174"/>
          <p:cNvCxnSpPr/>
          <p:nvPr/>
        </p:nvCxnSpPr>
        <p:spPr>
          <a:xfrm>
            <a:off x="62750" y="1663413"/>
            <a:ext cx="90849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2027" name="Google Shape;2027;p174"/>
          <p:cNvSpPr txBox="1"/>
          <p:nvPr/>
        </p:nvSpPr>
        <p:spPr>
          <a:xfrm>
            <a:off x="24675" y="15982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Kernel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28" name="Google Shape;2028;p174"/>
          <p:cNvSpPr txBox="1"/>
          <p:nvPr/>
        </p:nvSpPr>
        <p:spPr>
          <a:xfrm>
            <a:off x="24675" y="1421363"/>
            <a:ext cx="5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latin typeface="Overpass"/>
                <a:ea typeface="Overpass"/>
                <a:cs typeface="Overpass"/>
                <a:sym typeface="Overpass"/>
              </a:rPr>
              <a:t>User</a:t>
            </a:r>
            <a:endParaRPr sz="8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29" name="Google Shape;2029;p174"/>
          <p:cNvSpPr/>
          <p:nvPr/>
        </p:nvSpPr>
        <p:spPr>
          <a:xfrm>
            <a:off x="556000" y="2528425"/>
            <a:ext cx="4016100" cy="489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vDPA bus</a:t>
            </a:r>
            <a:endParaRPr b="1"/>
          </a:p>
        </p:txBody>
      </p:sp>
      <p:sp>
        <p:nvSpPr>
          <p:cNvPr id="2030" name="Google Shape;2030;p174"/>
          <p:cNvSpPr/>
          <p:nvPr/>
        </p:nvSpPr>
        <p:spPr>
          <a:xfrm>
            <a:off x="2194440" y="33428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MLX5 vDPA</a:t>
            </a:r>
            <a:endParaRPr sz="1200" b="1"/>
          </a:p>
        </p:txBody>
      </p:sp>
      <p:sp>
        <p:nvSpPr>
          <p:cNvPr id="2031" name="Google Shape;2031;p174"/>
          <p:cNvSpPr/>
          <p:nvPr/>
        </p:nvSpPr>
        <p:spPr>
          <a:xfrm>
            <a:off x="2718850" y="28945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74"/>
          <p:cNvSpPr/>
          <p:nvPr/>
        </p:nvSpPr>
        <p:spPr>
          <a:xfrm>
            <a:off x="556000" y="1729175"/>
            <a:ext cx="4085700" cy="7542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74"/>
          <p:cNvSpPr/>
          <p:nvPr/>
        </p:nvSpPr>
        <p:spPr>
          <a:xfrm rot="10800000">
            <a:off x="3495275" y="23295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74"/>
          <p:cNvSpPr txBox="1"/>
          <p:nvPr/>
        </p:nvSpPr>
        <p:spPr>
          <a:xfrm>
            <a:off x="109975" y="182100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bus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drivers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35" name="Google Shape;2035;p174"/>
          <p:cNvSpPr txBox="1"/>
          <p:nvPr/>
        </p:nvSpPr>
        <p:spPr>
          <a:xfrm>
            <a:off x="236025" y="327235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devices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parents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36" name="Google Shape;2036;p174"/>
          <p:cNvSpPr/>
          <p:nvPr/>
        </p:nvSpPr>
        <p:spPr>
          <a:xfrm>
            <a:off x="2736100" y="38033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174"/>
          <p:cNvSpPr/>
          <p:nvPr/>
        </p:nvSpPr>
        <p:spPr>
          <a:xfrm>
            <a:off x="5159350" y="1236000"/>
            <a:ext cx="1271700" cy="3942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Mgmt Application</a:t>
            </a:r>
            <a:endParaRPr sz="1200" b="1"/>
          </a:p>
        </p:txBody>
      </p:sp>
      <p:cxnSp>
        <p:nvCxnSpPr>
          <p:cNvPr id="2038" name="Google Shape;2038;p174"/>
          <p:cNvCxnSpPr>
            <a:stCxn id="2037" idx="2"/>
            <a:endCxn id="2030" idx="3"/>
          </p:cNvCxnSpPr>
          <p:nvPr/>
        </p:nvCxnSpPr>
        <p:spPr>
          <a:xfrm rot="5400000">
            <a:off x="3659200" y="1437000"/>
            <a:ext cx="1942800" cy="2329200"/>
          </a:xfrm>
          <a:prstGeom prst="bentConnector2">
            <a:avLst/>
          </a:prstGeom>
          <a:noFill/>
          <a:ln w="76200" cap="flat" cmpd="sng">
            <a:solidFill>
              <a:srgbClr val="6FA8DC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039" name="Google Shape;2039;p174"/>
          <p:cNvSpPr txBox="1"/>
          <p:nvPr/>
        </p:nvSpPr>
        <p:spPr>
          <a:xfrm>
            <a:off x="5795200" y="2654475"/>
            <a:ext cx="90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Netlink socket</a:t>
            </a:r>
            <a:endParaRPr b="1"/>
          </a:p>
        </p:txBody>
      </p:sp>
      <p:sp>
        <p:nvSpPr>
          <p:cNvPr id="2040" name="Google Shape;2040;p174"/>
          <p:cNvSpPr txBox="1"/>
          <p:nvPr/>
        </p:nvSpPr>
        <p:spPr>
          <a:xfrm>
            <a:off x="353575" y="13925"/>
            <a:ext cx="85635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4000" rIns="64000" bIns="6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6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Kernel vDPA framework </a:t>
            </a:r>
            <a:r>
              <a:rPr lang="en" sz="2600">
                <a:latin typeface="Red Hat Display"/>
                <a:ea typeface="Red Hat Display"/>
                <a:cs typeface="Red Hat Display"/>
                <a:sym typeface="Red Hat Display"/>
              </a:rPr>
              <a:t>- </a:t>
            </a: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 API via netlink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41" name="Google Shape;2041;p17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75"/>
          <p:cNvSpPr txBox="1"/>
          <p:nvPr/>
        </p:nvSpPr>
        <p:spPr>
          <a:xfrm>
            <a:off x="353584" y="13914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4000" rIns="64000" bIns="640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Kernel vDPA framework </a:t>
            </a:r>
            <a:r>
              <a:rPr lang="en" sz="2600">
                <a:latin typeface="Red Hat Text"/>
                <a:ea typeface="Red Hat Text"/>
                <a:cs typeface="Red Hat Text"/>
                <a:sym typeface="Red Hat Text"/>
              </a:rPr>
              <a:t>overview</a:t>
            </a:r>
            <a:endParaRPr sz="2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047" name="Google Shape;2047;p175"/>
          <p:cNvSpPr/>
          <p:nvPr/>
        </p:nvSpPr>
        <p:spPr>
          <a:xfrm>
            <a:off x="450050" y="641550"/>
            <a:ext cx="8326500" cy="38448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175"/>
          <p:cNvSpPr/>
          <p:nvPr/>
        </p:nvSpPr>
        <p:spPr>
          <a:xfrm>
            <a:off x="556000" y="3327700"/>
            <a:ext cx="8017200" cy="809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9" name="Google Shape;2049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25500" y="4621662"/>
            <a:ext cx="610650" cy="3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93401" y="4633250"/>
            <a:ext cx="572500" cy="3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1" name="Google Shape;2051;p175"/>
          <p:cNvCxnSpPr/>
          <p:nvPr/>
        </p:nvCxnSpPr>
        <p:spPr>
          <a:xfrm>
            <a:off x="62750" y="1358613"/>
            <a:ext cx="9084900" cy="9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2052" name="Google Shape;2052;p175"/>
          <p:cNvSpPr txBox="1"/>
          <p:nvPr/>
        </p:nvSpPr>
        <p:spPr>
          <a:xfrm>
            <a:off x="-51525" y="1369675"/>
            <a:ext cx="70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Overpass"/>
                <a:ea typeface="Overpass"/>
                <a:cs typeface="Overpass"/>
                <a:sym typeface="Overpass"/>
              </a:rPr>
              <a:t>Kernel</a:t>
            </a:r>
            <a:endParaRPr sz="10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3" name="Google Shape;2053;p175"/>
          <p:cNvSpPr txBox="1"/>
          <p:nvPr/>
        </p:nvSpPr>
        <p:spPr>
          <a:xfrm>
            <a:off x="24675" y="1040363"/>
            <a:ext cx="52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latin typeface="Overpass"/>
                <a:ea typeface="Overpass"/>
                <a:cs typeface="Overpass"/>
                <a:sym typeface="Overpass"/>
              </a:rPr>
              <a:t>User</a:t>
            </a:r>
            <a:endParaRPr sz="1000" b="1" i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4" name="Google Shape;2054;p175"/>
          <p:cNvSpPr/>
          <p:nvPr/>
        </p:nvSpPr>
        <p:spPr>
          <a:xfrm>
            <a:off x="556000" y="2680825"/>
            <a:ext cx="8099400" cy="489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vDPA bus</a:t>
            </a:r>
            <a:endParaRPr b="1"/>
          </a:p>
        </p:txBody>
      </p:sp>
      <p:sp>
        <p:nvSpPr>
          <p:cNvPr id="2055" name="Google Shape;2055;p175"/>
          <p:cNvSpPr/>
          <p:nvPr/>
        </p:nvSpPr>
        <p:spPr>
          <a:xfrm>
            <a:off x="1864803" y="3495275"/>
            <a:ext cx="16014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MLX5 vDPA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9900"/>
                </a:highlight>
              </a:rPr>
              <a:t>(mlx5_vdpa)</a:t>
            </a:r>
            <a:endParaRPr sz="1200" b="1">
              <a:highlight>
                <a:srgbClr val="FF9900"/>
              </a:highlight>
            </a:endParaRPr>
          </a:p>
        </p:txBody>
      </p:sp>
      <p:sp>
        <p:nvSpPr>
          <p:cNvPr id="2056" name="Google Shape;2056;p175"/>
          <p:cNvSpPr/>
          <p:nvPr/>
        </p:nvSpPr>
        <p:spPr>
          <a:xfrm>
            <a:off x="3843802" y="349527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IFC vDPA</a:t>
            </a:r>
            <a:endParaRPr sz="1200" b="1"/>
          </a:p>
        </p:txBody>
      </p:sp>
      <p:sp>
        <p:nvSpPr>
          <p:cNvPr id="2057" name="Google Shape;2057;p175"/>
          <p:cNvSpPr/>
          <p:nvPr/>
        </p:nvSpPr>
        <p:spPr>
          <a:xfrm>
            <a:off x="6865750" y="3495275"/>
            <a:ext cx="16014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vDPA Simulator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9900"/>
                </a:highlight>
              </a:rPr>
              <a:t>(vdpa_sim)</a:t>
            </a:r>
            <a:endParaRPr sz="1200" b="1">
              <a:highlight>
                <a:srgbClr val="FF9900"/>
              </a:highlight>
            </a:endParaRPr>
          </a:p>
        </p:txBody>
      </p:sp>
      <p:sp>
        <p:nvSpPr>
          <p:cNvPr id="2058" name="Google Shape;2058;p175"/>
          <p:cNvSpPr/>
          <p:nvPr/>
        </p:nvSpPr>
        <p:spPr>
          <a:xfrm>
            <a:off x="2718850" y="30469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75"/>
          <p:cNvSpPr/>
          <p:nvPr/>
        </p:nvSpPr>
        <p:spPr>
          <a:xfrm>
            <a:off x="4339150" y="30469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75"/>
          <p:cNvSpPr/>
          <p:nvPr/>
        </p:nvSpPr>
        <p:spPr>
          <a:xfrm>
            <a:off x="7641675" y="30469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175"/>
          <p:cNvSpPr/>
          <p:nvPr/>
        </p:nvSpPr>
        <p:spPr>
          <a:xfrm>
            <a:off x="556000" y="1966775"/>
            <a:ext cx="8017200" cy="669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175"/>
          <p:cNvSpPr/>
          <p:nvPr/>
        </p:nvSpPr>
        <p:spPr>
          <a:xfrm>
            <a:off x="1675475" y="2029875"/>
            <a:ext cx="1271700" cy="448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virtio-vdpa</a:t>
            </a:r>
            <a:endParaRPr sz="1200" b="1"/>
          </a:p>
        </p:txBody>
      </p:sp>
      <p:sp>
        <p:nvSpPr>
          <p:cNvPr id="2063" name="Google Shape;2063;p175"/>
          <p:cNvSpPr/>
          <p:nvPr/>
        </p:nvSpPr>
        <p:spPr>
          <a:xfrm rot="10800000">
            <a:off x="2199875" y="2469375"/>
            <a:ext cx="222900" cy="33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175"/>
          <p:cNvSpPr/>
          <p:nvPr/>
        </p:nvSpPr>
        <p:spPr>
          <a:xfrm rot="10800000">
            <a:off x="5425525" y="2481975"/>
            <a:ext cx="2229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75"/>
          <p:cNvSpPr/>
          <p:nvPr/>
        </p:nvSpPr>
        <p:spPr>
          <a:xfrm>
            <a:off x="1675477" y="729625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Application</a:t>
            </a:r>
            <a:endParaRPr sz="1200" b="1"/>
          </a:p>
        </p:txBody>
      </p:sp>
      <p:pic>
        <p:nvPicPr>
          <p:cNvPr id="2066" name="Google Shape;2066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832896" y="4633251"/>
            <a:ext cx="561150" cy="34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75"/>
          <p:cNvSpPr/>
          <p:nvPr/>
        </p:nvSpPr>
        <p:spPr>
          <a:xfrm>
            <a:off x="5231862" y="3495275"/>
            <a:ext cx="1517400" cy="460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Virtio-PCI vDPA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9900"/>
                </a:highlight>
              </a:rPr>
              <a:t>(vp_vdpa)</a:t>
            </a:r>
            <a:endParaRPr sz="1200" b="1">
              <a:highlight>
                <a:srgbClr val="FF9900"/>
              </a:highlight>
            </a:endParaRPr>
          </a:p>
        </p:txBody>
      </p:sp>
      <p:sp>
        <p:nvSpPr>
          <p:cNvPr id="2068" name="Google Shape;2068;p175"/>
          <p:cNvSpPr/>
          <p:nvPr/>
        </p:nvSpPr>
        <p:spPr>
          <a:xfrm>
            <a:off x="5972975" y="3046925"/>
            <a:ext cx="222900" cy="44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75"/>
          <p:cNvSpPr txBox="1"/>
          <p:nvPr/>
        </p:nvSpPr>
        <p:spPr>
          <a:xfrm>
            <a:off x="125675" y="1981625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bus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drivers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70" name="Google Shape;2070;p175"/>
          <p:cNvSpPr txBox="1"/>
          <p:nvPr/>
        </p:nvSpPr>
        <p:spPr>
          <a:xfrm>
            <a:off x="236025" y="3424750"/>
            <a:ext cx="19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vDPA devices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parents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71" name="Google Shape;2071;p175"/>
          <p:cNvSpPr/>
          <p:nvPr/>
        </p:nvSpPr>
        <p:spPr>
          <a:xfrm>
            <a:off x="2736100" y="39557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175"/>
          <p:cNvSpPr/>
          <p:nvPr/>
        </p:nvSpPr>
        <p:spPr>
          <a:xfrm>
            <a:off x="4385450" y="39557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75"/>
          <p:cNvSpPr/>
          <p:nvPr/>
        </p:nvSpPr>
        <p:spPr>
          <a:xfrm>
            <a:off x="6019275" y="3955775"/>
            <a:ext cx="188400" cy="669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75"/>
          <p:cNvSpPr/>
          <p:nvPr/>
        </p:nvSpPr>
        <p:spPr>
          <a:xfrm>
            <a:off x="7741000" y="39557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75"/>
          <p:cNvSpPr/>
          <p:nvPr/>
        </p:nvSpPr>
        <p:spPr>
          <a:xfrm flipH="1">
            <a:off x="7406450" y="3955775"/>
            <a:ext cx="358800" cy="387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175"/>
          <p:cNvSpPr/>
          <p:nvPr/>
        </p:nvSpPr>
        <p:spPr>
          <a:xfrm>
            <a:off x="1675475" y="1403350"/>
            <a:ext cx="2033100" cy="1908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Kernel I/O subsystem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077" name="Google Shape;2077;p175"/>
          <p:cNvSpPr/>
          <p:nvPr/>
        </p:nvSpPr>
        <p:spPr>
          <a:xfrm>
            <a:off x="4070050" y="2042600"/>
            <a:ext cx="2591100" cy="448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vhost-vDPA</a:t>
            </a:r>
            <a:endParaRPr sz="1200" b="1"/>
          </a:p>
        </p:txBody>
      </p:sp>
      <p:sp>
        <p:nvSpPr>
          <p:cNvPr id="2078" name="Google Shape;2078;p175"/>
          <p:cNvSpPr/>
          <p:nvPr/>
        </p:nvSpPr>
        <p:spPr>
          <a:xfrm>
            <a:off x="4070052" y="757488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Application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(E.g DPDK)</a:t>
            </a:r>
            <a:endParaRPr sz="1200" b="1"/>
          </a:p>
        </p:txBody>
      </p:sp>
      <p:sp>
        <p:nvSpPr>
          <p:cNvPr id="2079" name="Google Shape;2079;p175"/>
          <p:cNvSpPr/>
          <p:nvPr/>
        </p:nvSpPr>
        <p:spPr>
          <a:xfrm>
            <a:off x="5389352" y="757488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qemu/VM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080" name="Google Shape;2080;p175"/>
          <p:cNvSpPr/>
          <p:nvPr/>
        </p:nvSpPr>
        <p:spPr>
          <a:xfrm>
            <a:off x="7259202" y="757488"/>
            <a:ext cx="1271700" cy="460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Management</a:t>
            </a:r>
            <a:endParaRPr sz="1200" b="1"/>
          </a:p>
        </p:txBody>
      </p:sp>
      <p:sp>
        <p:nvSpPr>
          <p:cNvPr id="2081" name="Google Shape;2081;p175"/>
          <p:cNvSpPr/>
          <p:nvPr/>
        </p:nvSpPr>
        <p:spPr>
          <a:xfrm rot="10800000">
            <a:off x="7863925" y="1215675"/>
            <a:ext cx="222900" cy="1591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175"/>
          <p:cNvSpPr txBox="1"/>
          <p:nvPr/>
        </p:nvSpPr>
        <p:spPr>
          <a:xfrm>
            <a:off x="2206075" y="4866450"/>
            <a:ext cx="12495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Mellanox CX-6</a:t>
            </a:r>
            <a:endParaRPr sz="1200" b="1"/>
          </a:p>
        </p:txBody>
      </p:sp>
      <p:sp>
        <p:nvSpPr>
          <p:cNvPr id="2083" name="Google Shape;2083;p175"/>
          <p:cNvSpPr txBox="1"/>
          <p:nvPr/>
        </p:nvSpPr>
        <p:spPr>
          <a:xfrm>
            <a:off x="4015996" y="4866450"/>
            <a:ext cx="9273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Intel IFC</a:t>
            </a:r>
            <a:endParaRPr sz="1200" b="1"/>
          </a:p>
        </p:txBody>
      </p:sp>
      <p:sp>
        <p:nvSpPr>
          <p:cNvPr id="2084" name="Google Shape;2084;p175"/>
          <p:cNvSpPr txBox="1"/>
          <p:nvPr/>
        </p:nvSpPr>
        <p:spPr>
          <a:xfrm>
            <a:off x="5387775" y="4857650"/>
            <a:ext cx="1708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virtio network device</a:t>
            </a:r>
            <a:endParaRPr sz="1200" b="1"/>
          </a:p>
        </p:txBody>
      </p:sp>
      <p:sp>
        <p:nvSpPr>
          <p:cNvPr id="2085" name="Google Shape;2085;p175"/>
          <p:cNvSpPr/>
          <p:nvPr/>
        </p:nvSpPr>
        <p:spPr>
          <a:xfrm>
            <a:off x="4207750" y="1441650"/>
            <a:ext cx="2142000" cy="190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vhost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086" name="Google Shape;2086;p175"/>
          <p:cNvSpPr/>
          <p:nvPr/>
        </p:nvSpPr>
        <p:spPr>
          <a:xfrm>
            <a:off x="1671925" y="1596525"/>
            <a:ext cx="1916400" cy="190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Virtio driver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087" name="Google Shape;2087;p175"/>
          <p:cNvSpPr/>
          <p:nvPr/>
        </p:nvSpPr>
        <p:spPr>
          <a:xfrm>
            <a:off x="5251275" y="1632450"/>
            <a:ext cx="163200" cy="4101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175"/>
          <p:cNvSpPr/>
          <p:nvPr/>
        </p:nvSpPr>
        <p:spPr>
          <a:xfrm>
            <a:off x="2348025" y="1787325"/>
            <a:ext cx="163200" cy="255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175"/>
          <p:cNvSpPr/>
          <p:nvPr/>
        </p:nvSpPr>
        <p:spPr>
          <a:xfrm>
            <a:off x="5908950" y="1186071"/>
            <a:ext cx="163200" cy="2727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175"/>
          <p:cNvSpPr/>
          <p:nvPr/>
        </p:nvSpPr>
        <p:spPr>
          <a:xfrm>
            <a:off x="4765950" y="1186071"/>
            <a:ext cx="163200" cy="2727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75"/>
          <p:cNvSpPr/>
          <p:nvPr/>
        </p:nvSpPr>
        <p:spPr>
          <a:xfrm>
            <a:off x="2271825" y="1177725"/>
            <a:ext cx="163200" cy="255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175"/>
          <p:cNvSpPr/>
          <p:nvPr/>
        </p:nvSpPr>
        <p:spPr>
          <a:xfrm>
            <a:off x="5481475" y="1007244"/>
            <a:ext cx="1115400" cy="190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Virtio driver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093" name="Google Shape;2093;p17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76"/>
          <p:cNvSpPr txBox="1"/>
          <p:nvPr/>
        </p:nvSpPr>
        <p:spPr>
          <a:xfrm>
            <a:off x="1434550" y="1737360"/>
            <a:ext cx="6442200" cy="1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ed Hat Text"/>
                <a:ea typeface="Red Hat Text"/>
                <a:cs typeface="Red Hat Text"/>
                <a:sym typeface="Red Hat Text"/>
              </a:rPr>
              <a:t>User cases of vDPA</a:t>
            </a:r>
            <a:endParaRPr sz="3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099" name="Google Shape;2099;p17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77"/>
          <p:cNvSpPr txBox="1"/>
          <p:nvPr/>
        </p:nvSpPr>
        <p:spPr>
          <a:xfrm>
            <a:off x="353584" y="13914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4000" rIns="64000" bIns="640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ed Hat Display"/>
                <a:ea typeface="Red Hat Display"/>
                <a:cs typeface="Red Hat Display"/>
                <a:sym typeface="Red Hat Display"/>
              </a:rPr>
              <a:t>User cases for vhost-vdpa and virtio-vdpa</a:t>
            </a:r>
            <a:endParaRPr sz="2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05" name="Google Shape;2105;p177"/>
          <p:cNvSpPr txBox="1">
            <a:spLocks noGrp="1"/>
          </p:cNvSpPr>
          <p:nvPr>
            <p:ph type="body" idx="4294967295"/>
          </p:nvPr>
        </p:nvSpPr>
        <p:spPr>
          <a:xfrm>
            <a:off x="443193" y="972750"/>
            <a:ext cx="4171500" cy="1907700"/>
          </a:xfrm>
          <a:prstGeom prst="rect">
            <a:avLst/>
          </a:prstGeom>
          <a:solidFill>
            <a:srgbClr val="FFF2CC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 vhost_vdpa</a:t>
            </a:r>
            <a:endParaRPr sz="1800" b="1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400"/>
              </a:spcBef>
              <a:spcAft>
                <a:spcPts val="0"/>
              </a:spcAft>
              <a:buClr>
                <a:srgbClr val="151515"/>
              </a:buClr>
              <a:buSzPts val="1800"/>
              <a:buChar char="●"/>
            </a:pPr>
            <a:r>
              <a:rPr lang="en" sz="1800">
                <a:solidFill>
                  <a:srgbClr val="151515"/>
                </a:solidFill>
              </a:rPr>
              <a:t>Using vhost-vDPA as a network backend for VM </a:t>
            </a:r>
            <a:endParaRPr sz="1800">
              <a:solidFill>
                <a:srgbClr val="151515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600"/>
              <a:buAutoNum type="alphaLcPeriod"/>
            </a:pPr>
            <a:r>
              <a:rPr lang="en" sz="1600">
                <a:solidFill>
                  <a:srgbClr val="151515"/>
                </a:solidFill>
              </a:rPr>
              <a:t>with guest kernel virtio-net driver</a:t>
            </a:r>
            <a:endParaRPr sz="1600">
              <a:solidFill>
                <a:srgbClr val="151515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600"/>
              <a:buAutoNum type="alphaLcPeriod"/>
            </a:pPr>
            <a:r>
              <a:rPr lang="en" sz="1600">
                <a:solidFill>
                  <a:srgbClr val="151515"/>
                </a:solidFill>
              </a:rPr>
              <a:t>with guest user space virtio-PMD</a:t>
            </a:r>
            <a:endParaRPr sz="1600">
              <a:solidFill>
                <a:srgbClr val="151515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06" name="Google Shape;2106;p177"/>
          <p:cNvSpPr txBox="1">
            <a:spLocks noGrp="1"/>
          </p:cNvSpPr>
          <p:nvPr>
            <p:ph type="body" idx="4294967295"/>
          </p:nvPr>
        </p:nvSpPr>
        <p:spPr>
          <a:xfrm>
            <a:off x="4908825" y="972750"/>
            <a:ext cx="3956100" cy="1907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 virtio_vdpa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400"/>
              </a:spcBef>
              <a:spcAft>
                <a:spcPts val="0"/>
              </a:spcAft>
              <a:buClr>
                <a:srgbClr val="151515"/>
              </a:buClr>
              <a:buSzPts val="1800"/>
              <a:buChar char="●"/>
            </a:pPr>
            <a:r>
              <a:rPr lang="en" sz="1800">
                <a:solidFill>
                  <a:srgbClr val="151515"/>
                </a:solidFill>
              </a:rPr>
              <a:t>Using virtio-vDPA for container or bare metal applications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07" name="Google Shape;2107;p177"/>
          <p:cNvSpPr txBox="1"/>
          <p:nvPr/>
        </p:nvSpPr>
        <p:spPr>
          <a:xfrm>
            <a:off x="353575" y="2997025"/>
            <a:ext cx="2939700" cy="16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ed Hat Text"/>
                <a:ea typeface="Red Hat Text"/>
                <a:cs typeface="Red Hat Text"/>
                <a:sym typeface="Red Hat Text"/>
              </a:rPr>
              <a:t>Supported since:</a:t>
            </a:r>
            <a:endParaRPr sz="1600" b="1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702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550"/>
              <a:buFont typeface="Lora"/>
              <a:buChar char="●"/>
            </a:pPr>
            <a:r>
              <a:rPr lang="en" sz="1550">
                <a:solidFill>
                  <a:srgbClr val="008AFF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Linux</a:t>
            </a:r>
            <a:r>
              <a:rPr lang="en" sz="155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rPr>
              <a:t> 5.7+</a:t>
            </a:r>
            <a:endParaRPr sz="1550">
              <a:solidFill>
                <a:srgbClr val="40404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50"/>
              <a:buFont typeface="Lora"/>
              <a:buChar char="●"/>
            </a:pPr>
            <a:r>
              <a:rPr lang="en" sz="1550">
                <a:solidFill>
                  <a:srgbClr val="008AFF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QEMU</a:t>
            </a:r>
            <a:r>
              <a:rPr lang="en" sz="155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rPr>
              <a:t> 5.1+</a:t>
            </a:r>
            <a:endParaRPr sz="1550">
              <a:solidFill>
                <a:srgbClr val="40404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50"/>
              <a:buFont typeface="Lora"/>
              <a:buChar char="●"/>
            </a:pPr>
            <a:r>
              <a:rPr lang="en" sz="1550">
                <a:solidFill>
                  <a:srgbClr val="008AFF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libvirt</a:t>
            </a:r>
            <a:r>
              <a:rPr lang="en" sz="155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rPr>
              <a:t> 6.9.0+</a:t>
            </a:r>
            <a:endParaRPr sz="1550">
              <a:solidFill>
                <a:srgbClr val="40404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50"/>
              <a:buFont typeface="Lora"/>
              <a:buChar char="●"/>
            </a:pPr>
            <a:r>
              <a:rPr lang="en" sz="1550">
                <a:solidFill>
                  <a:srgbClr val="008AFF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iproute2/vdpa</a:t>
            </a:r>
            <a:r>
              <a:rPr lang="en" sz="155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rPr>
              <a:t> 5.12.0+</a:t>
            </a:r>
            <a:endParaRPr sz="1550">
              <a:solidFill>
                <a:srgbClr val="40404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08" name="Google Shape;2108;p17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78"/>
          <p:cNvSpPr txBox="1"/>
          <p:nvPr/>
        </p:nvSpPr>
        <p:spPr>
          <a:xfrm>
            <a:off x="1434550" y="1737360"/>
            <a:ext cx="6442200" cy="1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ed Hat Text"/>
                <a:ea typeface="Red Hat Text"/>
                <a:cs typeface="Red Hat Text"/>
                <a:sym typeface="Red Hat Text"/>
              </a:rPr>
              <a:t>Summary</a:t>
            </a:r>
            <a:endParaRPr sz="3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115" name="Google Shape;2115;p17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79"/>
          <p:cNvSpPr txBox="1"/>
          <p:nvPr/>
        </p:nvSpPr>
        <p:spPr>
          <a:xfrm>
            <a:off x="621800" y="850400"/>
            <a:ext cx="6779700" cy="4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ed Hat Text"/>
              <a:buChar char="●"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vDPA device</a:t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Virtio data plane and vendor specific control plane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ed Hat Text"/>
              <a:buChar char="●"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vDPA framework</a:t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vDPA bus 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vDPA device(with parent driver)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vDPA bus driver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ed Hat Text"/>
              <a:buChar char="●"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Wire speed virtio with best usability and manageability</a:t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No vendor lock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Live migration(cross vendor/backends)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Unified managed interface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Mature software stack, virtio ecosystem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121" name="Google Shape;2121;p179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Summary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22" name="Google Shape;2122;p17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80"/>
          <p:cNvSpPr txBox="1"/>
          <p:nvPr/>
        </p:nvSpPr>
        <p:spPr>
          <a:xfrm>
            <a:off x="621792" y="850392"/>
            <a:ext cx="8157600" cy="3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ed Hat Text"/>
              <a:buChar char="●"/>
            </a:pPr>
            <a:r>
              <a:rPr lang="en" sz="1800"/>
              <a:t>vDPA page</a:t>
            </a:r>
            <a:endParaRPr sz="1800"/>
          </a:p>
          <a:p>
            <a:pPr marL="86868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3"/>
              </a:rPr>
              <a:t>https://vdpa-dev.gitlab.io/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ed Hat Text"/>
              <a:buChar char="●"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Virtio specification</a:t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4"/>
              </a:rPr>
              <a:t>https://docs.oasis-open.org/virtio/virtio/v1.2/csd01/virtio-v1.2-csd01.html</a:t>
            </a:r>
            <a:endParaRPr sz="19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ed Hat Text"/>
              <a:buChar char="●"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Redhat virtio-networking blog series</a:t>
            </a:r>
            <a:endParaRPr sz="2200">
              <a:solidFill>
                <a:schemeClr val="dk2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https://www.redhat.com/en/virtio-networking-series</a:t>
            </a:r>
            <a:endParaRPr sz="1500">
              <a:solidFill>
                <a:schemeClr val="dk2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https://www.redhat.com/en/blog/virio-networking-series-advanced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ed Hat Text"/>
              <a:buChar char="●"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Subscribe to virtio-networking mailing list</a:t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Red Hat Text"/>
              <a:buChar char="○"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virtio-networking@redhat.com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128" name="Google Shape;2128;p180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Reference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29" name="Google Shape;2129;p18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81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sp>
        <p:nvSpPr>
          <p:cNvPr id="2135" name="Google Shape;2135;p181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Q&amp;A</a:t>
            </a:r>
            <a:endParaRPr sz="4800"/>
          </a:p>
        </p:txBody>
      </p:sp>
      <p:sp>
        <p:nvSpPr>
          <p:cNvPr id="2136" name="Google Shape;2136;p18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57"/>
          <p:cNvSpPr txBox="1"/>
          <p:nvPr/>
        </p:nvSpPr>
        <p:spPr>
          <a:xfrm>
            <a:off x="1434550" y="1737360"/>
            <a:ext cx="6442200" cy="1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ed Hat Text"/>
                <a:ea typeface="Red Hat Text"/>
                <a:cs typeface="Red Hat Text"/>
                <a:sym typeface="Red Hat Text"/>
              </a:rPr>
              <a:t>Why vDPA? </a:t>
            </a:r>
            <a:br>
              <a:rPr lang="en" sz="3000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3000">
                <a:latin typeface="Red Hat Text"/>
                <a:ea typeface="Red Hat Text"/>
                <a:cs typeface="Red Hat Text"/>
                <a:sym typeface="Red Hat Text"/>
              </a:rPr>
              <a:t>     - virtual networking architecture</a:t>
            </a:r>
            <a:endParaRPr sz="3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34" name="Google Shape;1634;p15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58"/>
          <p:cNvSpPr txBox="1"/>
          <p:nvPr/>
        </p:nvSpPr>
        <p:spPr>
          <a:xfrm>
            <a:off x="4400800" y="1431575"/>
            <a:ext cx="4038900" cy="3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D85C6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Data plane</a:t>
            </a:r>
            <a:endParaRPr sz="1600" b="1">
              <a:solidFill>
                <a:srgbClr val="3D85C6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Used for transfer data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Transfer data between guest and host kernel space</a:t>
            </a:r>
            <a:endParaRPr sz="1600"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C412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Control plane</a:t>
            </a:r>
            <a:endParaRPr sz="1600" b="1">
              <a:solidFill>
                <a:srgbClr val="CC4125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Used for configuration changes and capability negotiation between the NIC and guest both for establishing and terminating the data plane.</a:t>
            </a:r>
            <a:endParaRPr sz="1600">
              <a:solidFill>
                <a:srgbClr val="151515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Implemented in qemu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40" name="Google Shape;1640;p158"/>
          <p:cNvSpPr txBox="1">
            <a:spLocks noGrp="1"/>
          </p:cNvSpPr>
          <p:nvPr>
            <p:ph type="subTitle" idx="1"/>
          </p:nvPr>
        </p:nvSpPr>
        <p:spPr>
          <a:xfrm>
            <a:off x="335826" y="41575"/>
            <a:ext cx="7962600" cy="5736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Virtio-net/vhost-net  architecture</a:t>
            </a:r>
            <a:endParaRPr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1641" name="Google Shape;1641;p158"/>
          <p:cNvGrpSpPr/>
          <p:nvPr/>
        </p:nvGrpSpPr>
        <p:grpSpPr>
          <a:xfrm>
            <a:off x="420624" y="740664"/>
            <a:ext cx="3493200" cy="4334100"/>
            <a:chOff x="4454700" y="633338"/>
            <a:chExt cx="3493200" cy="4334100"/>
          </a:xfrm>
        </p:grpSpPr>
        <p:sp>
          <p:nvSpPr>
            <p:cNvPr id="1642" name="Google Shape;1642;p158"/>
            <p:cNvSpPr/>
            <p:nvPr/>
          </p:nvSpPr>
          <p:spPr>
            <a:xfrm>
              <a:off x="4454700" y="633338"/>
              <a:ext cx="3493200" cy="4334100"/>
            </a:xfrm>
            <a:prstGeom prst="roundRect">
              <a:avLst>
                <a:gd name="adj" fmla="val 3201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43" name="Google Shape;1643;p158"/>
            <p:cNvSpPr/>
            <p:nvPr/>
          </p:nvSpPr>
          <p:spPr>
            <a:xfrm>
              <a:off x="4559850" y="898975"/>
              <a:ext cx="3282900" cy="2061900"/>
            </a:xfrm>
            <a:prstGeom prst="roundRect">
              <a:avLst>
                <a:gd name="adj" fmla="val 813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44" name="Google Shape;1644;p158"/>
            <p:cNvSpPr/>
            <p:nvPr/>
          </p:nvSpPr>
          <p:spPr>
            <a:xfrm>
              <a:off x="4559850" y="3014549"/>
              <a:ext cx="3282900" cy="1270200"/>
            </a:xfrm>
            <a:prstGeom prst="roundRect">
              <a:avLst>
                <a:gd name="adj" fmla="val 149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45" name="Google Shape;1645;p158"/>
            <p:cNvSpPr/>
            <p:nvPr/>
          </p:nvSpPr>
          <p:spPr>
            <a:xfrm>
              <a:off x="4559850" y="4369800"/>
              <a:ext cx="3282900" cy="527700"/>
            </a:xfrm>
            <a:prstGeom prst="roundRect">
              <a:avLst>
                <a:gd name="adj" fmla="val 149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46" name="Google Shape;1646;p158"/>
            <p:cNvSpPr txBox="1"/>
            <p:nvPr/>
          </p:nvSpPr>
          <p:spPr>
            <a:xfrm>
              <a:off x="5715975" y="633350"/>
              <a:ext cx="8676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Host</a:t>
              </a:r>
              <a:endParaRPr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47" name="Google Shape;1647;p158"/>
            <p:cNvSpPr txBox="1"/>
            <p:nvPr/>
          </p:nvSpPr>
          <p:spPr>
            <a:xfrm>
              <a:off x="4572000" y="938075"/>
              <a:ext cx="8433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User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space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48" name="Google Shape;1648;p158"/>
            <p:cNvSpPr/>
            <p:nvPr/>
          </p:nvSpPr>
          <p:spPr>
            <a:xfrm>
              <a:off x="4650450" y="1683475"/>
              <a:ext cx="588000" cy="492900"/>
            </a:xfrm>
            <a:prstGeom prst="roundRect">
              <a:avLst>
                <a:gd name="adj" fmla="val 149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latin typeface="Red Hat Text"/>
                  <a:ea typeface="Red Hat Text"/>
                  <a:cs typeface="Red Hat Text"/>
                  <a:sym typeface="Red Hat Text"/>
                </a:rPr>
                <a:t>Libvirt</a:t>
              </a:r>
              <a:endParaRPr sz="7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49" name="Google Shape;1649;p158"/>
            <p:cNvSpPr/>
            <p:nvPr/>
          </p:nvSpPr>
          <p:spPr>
            <a:xfrm>
              <a:off x="5517050" y="1031875"/>
              <a:ext cx="2260800" cy="1796100"/>
            </a:xfrm>
            <a:prstGeom prst="roundRect">
              <a:avLst>
                <a:gd name="adj" fmla="val 7692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0" name="Google Shape;1650;p158"/>
            <p:cNvSpPr/>
            <p:nvPr/>
          </p:nvSpPr>
          <p:spPr>
            <a:xfrm>
              <a:off x="5568500" y="1094475"/>
              <a:ext cx="2157900" cy="1038900"/>
            </a:xfrm>
            <a:prstGeom prst="roundRect">
              <a:avLst>
                <a:gd name="adj" fmla="val 135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1" name="Google Shape;1651;p158"/>
            <p:cNvSpPr/>
            <p:nvPr/>
          </p:nvSpPr>
          <p:spPr>
            <a:xfrm>
              <a:off x="6175975" y="3742275"/>
              <a:ext cx="666300" cy="229500"/>
            </a:xfrm>
            <a:prstGeom prst="roundRect">
              <a:avLst>
                <a:gd name="adj" fmla="val 13567"/>
              </a:avLst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latin typeface="Red Hat Text"/>
                  <a:ea typeface="Red Hat Text"/>
                  <a:cs typeface="Red Hat Text"/>
                  <a:sym typeface="Red Hat Text"/>
                </a:rPr>
                <a:t>tap0</a:t>
              </a:r>
              <a:endParaRPr sz="9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2" name="Google Shape;1652;p158"/>
            <p:cNvSpPr/>
            <p:nvPr/>
          </p:nvSpPr>
          <p:spPr>
            <a:xfrm>
              <a:off x="6149125" y="4518900"/>
              <a:ext cx="666300" cy="229500"/>
            </a:xfrm>
            <a:prstGeom prst="roundRect">
              <a:avLst>
                <a:gd name="adj" fmla="val 13567"/>
              </a:avLst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latin typeface="Red Hat Text"/>
                  <a:ea typeface="Red Hat Text"/>
                  <a:cs typeface="Red Hat Text"/>
                  <a:sym typeface="Red Hat Text"/>
                </a:rPr>
                <a:t>eth0</a:t>
              </a:r>
              <a:endParaRPr sz="9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3" name="Google Shape;1653;p158"/>
            <p:cNvSpPr/>
            <p:nvPr/>
          </p:nvSpPr>
          <p:spPr>
            <a:xfrm>
              <a:off x="7286000" y="3241350"/>
              <a:ext cx="523200" cy="527700"/>
            </a:xfrm>
            <a:prstGeom prst="roundRect">
              <a:avLst>
                <a:gd name="adj" fmla="val 13567"/>
              </a:avLst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latin typeface="Red Hat Text"/>
                  <a:ea typeface="Red Hat Text"/>
                  <a:cs typeface="Red Hat Text"/>
                  <a:sym typeface="Red Hat Text"/>
                </a:rPr>
                <a:t>KVM</a:t>
              </a:r>
              <a:endParaRPr sz="9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4" name="Google Shape;1654;p158"/>
            <p:cNvSpPr/>
            <p:nvPr/>
          </p:nvSpPr>
          <p:spPr>
            <a:xfrm>
              <a:off x="5846850" y="1368475"/>
              <a:ext cx="1565400" cy="315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ed Hat Text"/>
                  <a:ea typeface="Red Hat Text"/>
                  <a:cs typeface="Red Hat Text"/>
                  <a:sym typeface="Red Hat Text"/>
                </a:rPr>
                <a:t>virtio-net</a:t>
              </a:r>
              <a:endParaRPr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5" name="Google Shape;1655;p158"/>
            <p:cNvSpPr/>
            <p:nvPr/>
          </p:nvSpPr>
          <p:spPr>
            <a:xfrm>
              <a:off x="5657875" y="3347700"/>
              <a:ext cx="1565400" cy="315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ed Hat Text"/>
                  <a:ea typeface="Red Hat Text"/>
                  <a:cs typeface="Red Hat Text"/>
                  <a:sym typeface="Red Hat Text"/>
                </a:rPr>
                <a:t>vhost-net</a:t>
              </a:r>
              <a:endParaRPr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6" name="Google Shape;1656;p158"/>
            <p:cNvSpPr txBox="1"/>
            <p:nvPr/>
          </p:nvSpPr>
          <p:spPr>
            <a:xfrm>
              <a:off x="5657875" y="1094475"/>
              <a:ext cx="5664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Guest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7" name="Google Shape;1657;p158"/>
            <p:cNvSpPr txBox="1"/>
            <p:nvPr/>
          </p:nvSpPr>
          <p:spPr>
            <a:xfrm>
              <a:off x="6799375" y="1066350"/>
              <a:ext cx="7929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User Space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8" name="Google Shape;1658;p158"/>
            <p:cNvSpPr txBox="1"/>
            <p:nvPr/>
          </p:nvSpPr>
          <p:spPr>
            <a:xfrm>
              <a:off x="6902550" y="1851675"/>
              <a:ext cx="7929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Kernel Space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59" name="Google Shape;1659;p158"/>
            <p:cNvSpPr txBox="1"/>
            <p:nvPr/>
          </p:nvSpPr>
          <p:spPr>
            <a:xfrm>
              <a:off x="5577025" y="2374738"/>
              <a:ext cx="6471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Qemu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process</a:t>
              </a:r>
              <a:endParaRPr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60" name="Google Shape;1660;p158"/>
            <p:cNvSpPr txBox="1"/>
            <p:nvPr/>
          </p:nvSpPr>
          <p:spPr>
            <a:xfrm>
              <a:off x="4549550" y="3034863"/>
              <a:ext cx="9675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Kernel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space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61" name="Google Shape;1661;p158"/>
            <p:cNvSpPr txBox="1"/>
            <p:nvPr/>
          </p:nvSpPr>
          <p:spPr>
            <a:xfrm>
              <a:off x="4581200" y="4441950"/>
              <a:ext cx="904200" cy="3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HW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000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blocks</a:t>
              </a:r>
              <a:endParaRPr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62" name="Google Shape;1662;p158"/>
            <p:cNvSpPr txBox="1"/>
            <p:nvPr/>
          </p:nvSpPr>
          <p:spPr>
            <a:xfrm>
              <a:off x="6126275" y="4004075"/>
              <a:ext cx="6471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ed Hat Text"/>
                  <a:ea typeface="Red Hat Text"/>
                  <a:cs typeface="Red Hat Text"/>
                  <a:sym typeface="Red Hat Text"/>
                </a:rPr>
                <a:t>br0</a:t>
              </a:r>
              <a:endParaRPr sz="8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63" name="Google Shape;1663;p158"/>
            <p:cNvSpPr txBox="1"/>
            <p:nvPr/>
          </p:nvSpPr>
          <p:spPr>
            <a:xfrm rot="-5400000">
              <a:off x="6584650" y="2599691"/>
              <a:ext cx="9957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ed Hat Text"/>
                  <a:ea typeface="Red Hat Text"/>
                  <a:cs typeface="Red Hat Text"/>
                  <a:sym typeface="Red Hat Text"/>
                </a:rPr>
                <a:t>Control Plane</a:t>
              </a:r>
              <a:endParaRPr sz="8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664" name="Google Shape;1664;p158"/>
            <p:cNvSpPr txBox="1"/>
            <p:nvPr/>
          </p:nvSpPr>
          <p:spPr>
            <a:xfrm rot="-5400000">
              <a:off x="5867125" y="2430903"/>
              <a:ext cx="9957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ed Hat Text"/>
                  <a:ea typeface="Red Hat Text"/>
                  <a:cs typeface="Red Hat Text"/>
                  <a:sym typeface="Red Hat Text"/>
                </a:rPr>
                <a:t>Data plane</a:t>
              </a:r>
              <a:endParaRPr sz="800" b="1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1665" name="Google Shape;1665;p158"/>
            <p:cNvCxnSpPr/>
            <p:nvPr/>
          </p:nvCxnSpPr>
          <p:spPr>
            <a:xfrm>
              <a:off x="5580175" y="1331750"/>
              <a:ext cx="2147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158"/>
            <p:cNvCxnSpPr>
              <a:stCxn id="1648" idx="3"/>
              <a:endCxn id="1649" idx="1"/>
            </p:cNvCxnSpPr>
            <p:nvPr/>
          </p:nvCxnSpPr>
          <p:spPr>
            <a:xfrm>
              <a:off x="5238450" y="1929925"/>
              <a:ext cx="278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667" name="Google Shape;1667;p158"/>
            <p:cNvCxnSpPr/>
            <p:nvPr/>
          </p:nvCxnSpPr>
          <p:spPr>
            <a:xfrm rot="10800000">
              <a:off x="6245525" y="1699738"/>
              <a:ext cx="0" cy="16317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668" name="Google Shape;1668;p158"/>
            <p:cNvCxnSpPr/>
            <p:nvPr/>
          </p:nvCxnSpPr>
          <p:spPr>
            <a:xfrm rot="10800000">
              <a:off x="6863425" y="1699825"/>
              <a:ext cx="6300" cy="419700"/>
            </a:xfrm>
            <a:prstGeom prst="straightConnector1">
              <a:avLst/>
            </a:prstGeom>
            <a:noFill/>
            <a:ln w="19050" cap="flat" cmpd="sng">
              <a:solidFill>
                <a:srgbClr val="3D85C6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669" name="Google Shape;1669;p158"/>
            <p:cNvCxnSpPr/>
            <p:nvPr/>
          </p:nvCxnSpPr>
          <p:spPr>
            <a:xfrm rot="10800000">
              <a:off x="6871368" y="2138474"/>
              <a:ext cx="0" cy="679200"/>
            </a:xfrm>
            <a:prstGeom prst="straightConnector1">
              <a:avLst/>
            </a:prstGeom>
            <a:noFill/>
            <a:ln w="19050" cap="flat" cmpd="sng">
              <a:solidFill>
                <a:srgbClr val="3D85C6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670" name="Google Shape;1670;p158"/>
            <p:cNvCxnSpPr/>
            <p:nvPr/>
          </p:nvCxnSpPr>
          <p:spPr>
            <a:xfrm rot="10800000">
              <a:off x="6871375" y="2833450"/>
              <a:ext cx="0" cy="495900"/>
            </a:xfrm>
            <a:prstGeom prst="straightConnector1">
              <a:avLst/>
            </a:prstGeom>
            <a:noFill/>
            <a:ln w="19050" cap="flat" cmpd="sng">
              <a:solidFill>
                <a:srgbClr val="3D85C6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671" name="Google Shape;1671;p158"/>
            <p:cNvCxnSpPr/>
            <p:nvPr/>
          </p:nvCxnSpPr>
          <p:spPr>
            <a:xfrm rot="10800000">
              <a:off x="7659175" y="2772475"/>
              <a:ext cx="0" cy="49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1672" name="Google Shape;1672;p158"/>
          <p:cNvGrpSpPr/>
          <p:nvPr/>
        </p:nvGrpSpPr>
        <p:grpSpPr>
          <a:xfrm>
            <a:off x="4254554" y="827967"/>
            <a:ext cx="1686130" cy="537570"/>
            <a:chOff x="6789350" y="2662757"/>
            <a:chExt cx="1259152" cy="402343"/>
          </a:xfrm>
        </p:grpSpPr>
        <p:cxnSp>
          <p:nvCxnSpPr>
            <p:cNvPr id="1673" name="Google Shape;1673;p158"/>
            <p:cNvCxnSpPr/>
            <p:nvPr/>
          </p:nvCxnSpPr>
          <p:spPr>
            <a:xfrm>
              <a:off x="6789350" y="2771700"/>
              <a:ext cx="288300" cy="5100"/>
            </a:xfrm>
            <a:prstGeom prst="straightConnector1">
              <a:avLst/>
            </a:prstGeom>
            <a:noFill/>
            <a:ln w="19050" cap="flat" cmpd="sng">
              <a:solidFill>
                <a:srgbClr val="3D85C6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674" name="Google Shape;1674;p158"/>
            <p:cNvCxnSpPr/>
            <p:nvPr/>
          </p:nvCxnSpPr>
          <p:spPr>
            <a:xfrm>
              <a:off x="6789350" y="2924100"/>
              <a:ext cx="288300" cy="5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1675" name="Google Shape;1675;p158"/>
            <p:cNvSpPr txBox="1"/>
            <p:nvPr/>
          </p:nvSpPr>
          <p:spPr>
            <a:xfrm>
              <a:off x="7077650" y="2788200"/>
              <a:ext cx="597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Data plane</a:t>
              </a:r>
              <a:endParaRPr sz="1000"/>
            </a:p>
          </p:txBody>
        </p:sp>
        <p:sp>
          <p:nvSpPr>
            <p:cNvPr id="1676" name="Google Shape;1676;p158"/>
            <p:cNvSpPr txBox="1"/>
            <p:nvPr/>
          </p:nvSpPr>
          <p:spPr>
            <a:xfrm>
              <a:off x="7069602" y="2662757"/>
              <a:ext cx="97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Control plane</a:t>
              </a:r>
              <a:endParaRPr sz="1000"/>
            </a:p>
          </p:txBody>
        </p:sp>
      </p:grpSp>
      <p:sp>
        <p:nvSpPr>
          <p:cNvPr id="1677" name="Google Shape;1677;p15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59"/>
          <p:cNvSpPr txBox="1">
            <a:spLocks noGrp="1"/>
          </p:cNvSpPr>
          <p:nvPr>
            <p:ph type="subTitle" idx="1"/>
          </p:nvPr>
        </p:nvSpPr>
        <p:spPr>
          <a:xfrm>
            <a:off x="335826" y="41575"/>
            <a:ext cx="7962600" cy="5736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Virtio-net/vhost-net  architecture</a:t>
            </a:r>
            <a:endParaRPr sz="2600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83" name="Google Shape;1683;p159"/>
          <p:cNvSpPr txBox="1"/>
          <p:nvPr/>
        </p:nvSpPr>
        <p:spPr>
          <a:xfrm>
            <a:off x="621792" y="1078992"/>
            <a:ext cx="79626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latin typeface="Red Hat Text"/>
                <a:ea typeface="Red Hat Text"/>
                <a:cs typeface="Red Hat Text"/>
                <a:sym typeface="Red Hat Text"/>
              </a:rPr>
              <a:t>Pros:</a:t>
            </a:r>
            <a:endParaRPr sz="2000" b="1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Unified device interface for guest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Good application usability in guest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Live migration support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latin typeface="Red Hat Text"/>
                <a:ea typeface="Red Hat Text"/>
                <a:cs typeface="Red Hat Text"/>
                <a:sym typeface="Red Hat Text"/>
              </a:rPr>
              <a:t>Cons:</a:t>
            </a:r>
            <a:endParaRPr sz="2000" b="1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Extra CPU/management cost due to dedicate thread(s)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Can’t reach </a:t>
            </a:r>
            <a:r>
              <a:rPr lang="en" sz="2000" b="1">
                <a:latin typeface="Red Hat Text"/>
                <a:ea typeface="Red Hat Text"/>
                <a:cs typeface="Red Hat Text"/>
                <a:sym typeface="Red Hat Text"/>
              </a:rPr>
              <a:t>wirespeed</a:t>
            </a: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 due to software overhead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84" name="Google Shape;1684;p15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60"/>
          <p:cNvSpPr txBox="1"/>
          <p:nvPr/>
        </p:nvSpPr>
        <p:spPr>
          <a:xfrm>
            <a:off x="4398275" y="1435600"/>
            <a:ext cx="4014300" cy="3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3D85C6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Data plane</a:t>
            </a:r>
            <a:endParaRPr sz="1700" b="1">
              <a:solidFill>
                <a:srgbClr val="3D85C6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Vendor specific data plane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5151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Directly goes from the guest to the NIC </a:t>
            </a:r>
            <a:endParaRPr sz="1700">
              <a:solidFill>
                <a:srgbClr val="151515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CC412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Control plane</a:t>
            </a:r>
            <a:r>
              <a:rPr lang="en" sz="1700">
                <a:solidFill>
                  <a:srgbClr val="CC4125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  </a:t>
            </a:r>
            <a:endParaRPr sz="1700">
              <a:solidFill>
                <a:srgbClr val="151515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51515"/>
              </a:buClr>
              <a:buSzPts val="1700"/>
              <a:buFont typeface="Red Hat Text"/>
              <a:buChar char="●"/>
            </a:pPr>
            <a:r>
              <a:rPr lang="en" sz="1700">
                <a:solidFill>
                  <a:srgbClr val="15151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Configure VF through PF</a:t>
            </a:r>
            <a:endParaRPr sz="1700">
              <a:solidFill>
                <a:srgbClr val="151515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51515"/>
              </a:buClr>
              <a:buSzPts val="1700"/>
              <a:buFont typeface="Red Hat Text"/>
              <a:buChar char="●"/>
            </a:pPr>
            <a:r>
              <a:rPr lang="en" sz="1700">
                <a:solidFill>
                  <a:srgbClr val="15151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Vendor NIC specific drivers are required both in host and guest</a:t>
            </a:r>
            <a:endParaRPr sz="17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1690" name="Google Shape;1690;p160"/>
          <p:cNvGrpSpPr/>
          <p:nvPr/>
        </p:nvGrpSpPr>
        <p:grpSpPr>
          <a:xfrm>
            <a:off x="4254554" y="827967"/>
            <a:ext cx="1686130" cy="537570"/>
            <a:chOff x="6789350" y="2662757"/>
            <a:chExt cx="1259152" cy="402343"/>
          </a:xfrm>
        </p:grpSpPr>
        <p:cxnSp>
          <p:nvCxnSpPr>
            <p:cNvPr id="1691" name="Google Shape;1691;p160"/>
            <p:cNvCxnSpPr/>
            <p:nvPr/>
          </p:nvCxnSpPr>
          <p:spPr>
            <a:xfrm>
              <a:off x="6789350" y="2771700"/>
              <a:ext cx="288300" cy="5100"/>
            </a:xfrm>
            <a:prstGeom prst="straightConnector1">
              <a:avLst/>
            </a:prstGeom>
            <a:noFill/>
            <a:ln w="19050" cap="flat" cmpd="sng">
              <a:solidFill>
                <a:srgbClr val="3D85C6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692" name="Google Shape;1692;p160"/>
            <p:cNvCxnSpPr/>
            <p:nvPr/>
          </p:nvCxnSpPr>
          <p:spPr>
            <a:xfrm>
              <a:off x="6789350" y="2924100"/>
              <a:ext cx="288300" cy="5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1693" name="Google Shape;1693;p160"/>
            <p:cNvSpPr txBox="1"/>
            <p:nvPr/>
          </p:nvSpPr>
          <p:spPr>
            <a:xfrm>
              <a:off x="7077650" y="2788200"/>
              <a:ext cx="597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Data plane</a:t>
              </a:r>
              <a:endParaRPr sz="1000"/>
            </a:p>
          </p:txBody>
        </p:sp>
        <p:sp>
          <p:nvSpPr>
            <p:cNvPr id="1694" name="Google Shape;1694;p160"/>
            <p:cNvSpPr txBox="1"/>
            <p:nvPr/>
          </p:nvSpPr>
          <p:spPr>
            <a:xfrm>
              <a:off x="7069602" y="2662757"/>
              <a:ext cx="97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Control plane</a:t>
              </a:r>
              <a:endParaRPr sz="1000"/>
            </a:p>
          </p:txBody>
        </p:sp>
      </p:grpSp>
      <p:sp>
        <p:nvSpPr>
          <p:cNvPr id="1695" name="Google Shape;1695;p16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97" name="Google Shape;1697;p160"/>
          <p:cNvSpPr/>
          <p:nvPr/>
        </p:nvSpPr>
        <p:spPr>
          <a:xfrm>
            <a:off x="416100" y="739688"/>
            <a:ext cx="3493200" cy="4334100"/>
          </a:xfrm>
          <a:prstGeom prst="roundRect">
            <a:avLst>
              <a:gd name="adj" fmla="val 3201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98" name="Google Shape;1698;p160"/>
          <p:cNvSpPr/>
          <p:nvPr/>
        </p:nvSpPr>
        <p:spPr>
          <a:xfrm>
            <a:off x="521250" y="1005325"/>
            <a:ext cx="3282900" cy="1719000"/>
          </a:xfrm>
          <a:prstGeom prst="roundRect">
            <a:avLst>
              <a:gd name="adj" fmla="val 81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99" name="Google Shape;1699;p160"/>
          <p:cNvSpPr/>
          <p:nvPr/>
        </p:nvSpPr>
        <p:spPr>
          <a:xfrm>
            <a:off x="521250" y="2809113"/>
            <a:ext cx="3282900" cy="1581900"/>
          </a:xfrm>
          <a:prstGeom prst="roundRect">
            <a:avLst>
              <a:gd name="adj" fmla="val 149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0" name="Google Shape;1700;p160"/>
          <p:cNvSpPr/>
          <p:nvPr/>
        </p:nvSpPr>
        <p:spPr>
          <a:xfrm>
            <a:off x="521250" y="4476150"/>
            <a:ext cx="3282900" cy="527700"/>
          </a:xfrm>
          <a:prstGeom prst="roundRect">
            <a:avLst>
              <a:gd name="adj" fmla="val 149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1" name="Google Shape;1701;p160"/>
          <p:cNvSpPr txBox="1"/>
          <p:nvPr/>
        </p:nvSpPr>
        <p:spPr>
          <a:xfrm>
            <a:off x="1677375" y="739700"/>
            <a:ext cx="8676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Host</a:t>
            </a:r>
            <a:endParaRPr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2" name="Google Shape;1702;p160"/>
          <p:cNvSpPr txBox="1"/>
          <p:nvPr/>
        </p:nvSpPr>
        <p:spPr>
          <a:xfrm>
            <a:off x="533400" y="1044425"/>
            <a:ext cx="843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User</a:t>
            </a:r>
            <a:endParaRPr sz="13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space</a:t>
            </a:r>
            <a:endParaRPr sz="13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3" name="Google Shape;1703;p160"/>
          <p:cNvSpPr/>
          <p:nvPr/>
        </p:nvSpPr>
        <p:spPr>
          <a:xfrm>
            <a:off x="611850" y="1789825"/>
            <a:ext cx="588000" cy="492900"/>
          </a:xfrm>
          <a:prstGeom prst="roundRect">
            <a:avLst>
              <a:gd name="adj" fmla="val 14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Red Hat Text"/>
                <a:ea typeface="Red Hat Text"/>
                <a:cs typeface="Red Hat Text"/>
                <a:sym typeface="Red Hat Text"/>
              </a:rPr>
              <a:t>Libvirt</a:t>
            </a:r>
            <a:endParaRPr sz="7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4" name="Google Shape;1704;p160"/>
          <p:cNvSpPr/>
          <p:nvPr/>
        </p:nvSpPr>
        <p:spPr>
          <a:xfrm>
            <a:off x="1478450" y="1138225"/>
            <a:ext cx="2260800" cy="1412700"/>
          </a:xfrm>
          <a:prstGeom prst="roundRect">
            <a:avLst>
              <a:gd name="adj" fmla="val 135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5" name="Google Shape;1705;p160"/>
          <p:cNvSpPr/>
          <p:nvPr/>
        </p:nvSpPr>
        <p:spPr>
          <a:xfrm>
            <a:off x="1529900" y="1200825"/>
            <a:ext cx="2157900" cy="1038900"/>
          </a:xfrm>
          <a:prstGeom prst="roundRect">
            <a:avLst>
              <a:gd name="adj" fmla="val 135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6" name="Google Shape;1706;p160"/>
          <p:cNvSpPr/>
          <p:nvPr/>
        </p:nvSpPr>
        <p:spPr>
          <a:xfrm>
            <a:off x="3221800" y="3111775"/>
            <a:ext cx="485400" cy="450600"/>
          </a:xfrm>
          <a:prstGeom prst="roundRect">
            <a:avLst>
              <a:gd name="adj" fmla="val 13567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ed Hat Text"/>
                <a:ea typeface="Red Hat Text"/>
                <a:cs typeface="Red Hat Text"/>
                <a:sym typeface="Red Hat Text"/>
              </a:rPr>
              <a:t>KVM</a:t>
            </a:r>
            <a:endParaRPr sz="8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7" name="Google Shape;1707;p160"/>
          <p:cNvSpPr/>
          <p:nvPr/>
        </p:nvSpPr>
        <p:spPr>
          <a:xfrm>
            <a:off x="1710100" y="1528225"/>
            <a:ext cx="1754400" cy="20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ed Hat Text"/>
                <a:ea typeface="Red Hat Text"/>
                <a:cs typeface="Red Hat Text"/>
                <a:sym typeface="Red Hat Text"/>
              </a:rPr>
              <a:t>Vendor VF driver</a:t>
            </a:r>
            <a:endParaRPr sz="9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8" name="Google Shape;1708;p160"/>
          <p:cNvSpPr txBox="1"/>
          <p:nvPr/>
        </p:nvSpPr>
        <p:spPr>
          <a:xfrm>
            <a:off x="1619275" y="1200825"/>
            <a:ext cx="5460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Guest</a:t>
            </a:r>
            <a:endParaRPr sz="8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09" name="Google Shape;1709;p160"/>
          <p:cNvSpPr txBox="1"/>
          <p:nvPr/>
        </p:nvSpPr>
        <p:spPr>
          <a:xfrm>
            <a:off x="2760775" y="1172700"/>
            <a:ext cx="792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User Space</a:t>
            </a:r>
            <a:endParaRPr sz="8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10" name="Google Shape;1710;p160"/>
          <p:cNvSpPr txBox="1"/>
          <p:nvPr/>
        </p:nvSpPr>
        <p:spPr>
          <a:xfrm>
            <a:off x="2863950" y="1958025"/>
            <a:ext cx="792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Kernel Space</a:t>
            </a:r>
            <a:endParaRPr sz="8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11" name="Google Shape;1711;p160"/>
          <p:cNvSpPr txBox="1"/>
          <p:nvPr/>
        </p:nvSpPr>
        <p:spPr>
          <a:xfrm>
            <a:off x="1478450" y="2239038"/>
            <a:ext cx="64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Qemu</a:t>
            </a:r>
            <a:endParaRPr sz="8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process</a:t>
            </a:r>
            <a:endParaRPr sz="8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12" name="Google Shape;1712;p160"/>
          <p:cNvSpPr txBox="1"/>
          <p:nvPr/>
        </p:nvSpPr>
        <p:spPr>
          <a:xfrm>
            <a:off x="422100" y="3727363"/>
            <a:ext cx="967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Kernel</a:t>
            </a:r>
            <a:endParaRPr sz="13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space</a:t>
            </a:r>
            <a:endParaRPr sz="13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13" name="Google Shape;1713;p160"/>
          <p:cNvSpPr txBox="1"/>
          <p:nvPr/>
        </p:nvSpPr>
        <p:spPr>
          <a:xfrm>
            <a:off x="542600" y="4548300"/>
            <a:ext cx="9042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HW</a:t>
            </a:r>
            <a:endParaRPr sz="13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Red Hat Text"/>
                <a:ea typeface="Red Hat Text"/>
                <a:cs typeface="Red Hat Text"/>
                <a:sym typeface="Red Hat Text"/>
              </a:rPr>
              <a:t>blocks</a:t>
            </a:r>
            <a:endParaRPr sz="1300" b="1">
              <a:solidFill>
                <a:srgbClr val="0000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14" name="Google Shape;1714;p160"/>
          <p:cNvSpPr txBox="1"/>
          <p:nvPr/>
        </p:nvSpPr>
        <p:spPr>
          <a:xfrm rot="-5400000">
            <a:off x="1529375" y="2682475"/>
            <a:ext cx="16056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ed Hat Text"/>
                <a:ea typeface="Red Hat Text"/>
                <a:cs typeface="Red Hat Text"/>
                <a:sym typeface="Red Hat Text"/>
              </a:rPr>
              <a:t>Vendor Specific Data plane</a:t>
            </a:r>
            <a:endParaRPr sz="8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715" name="Google Shape;1715;p160"/>
          <p:cNvCxnSpPr/>
          <p:nvPr/>
        </p:nvCxnSpPr>
        <p:spPr>
          <a:xfrm>
            <a:off x="1541575" y="1438100"/>
            <a:ext cx="214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6" name="Google Shape;1716;p160"/>
          <p:cNvCxnSpPr>
            <a:stCxn id="1703" idx="3"/>
          </p:cNvCxnSpPr>
          <p:nvPr/>
        </p:nvCxnSpPr>
        <p:spPr>
          <a:xfrm>
            <a:off x="1199850" y="2036275"/>
            <a:ext cx="327600" cy="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717" name="Google Shape;1717;p160"/>
          <p:cNvCxnSpPr/>
          <p:nvPr/>
        </p:nvCxnSpPr>
        <p:spPr>
          <a:xfrm rot="10800000">
            <a:off x="3464500" y="2583400"/>
            <a:ext cx="0" cy="49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718" name="Google Shape;1718;p160"/>
          <p:cNvSpPr/>
          <p:nvPr/>
        </p:nvSpPr>
        <p:spPr>
          <a:xfrm>
            <a:off x="1583800" y="4514700"/>
            <a:ext cx="1946100" cy="450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19" name="Google Shape;1719;p160"/>
          <p:cNvSpPr/>
          <p:nvPr/>
        </p:nvSpPr>
        <p:spPr>
          <a:xfrm>
            <a:off x="2013775" y="4549050"/>
            <a:ext cx="504600" cy="229500"/>
          </a:xfrm>
          <a:prstGeom prst="roundRect">
            <a:avLst>
              <a:gd name="adj" fmla="val 135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ed Hat Text"/>
                <a:ea typeface="Red Hat Text"/>
                <a:cs typeface="Red Hat Text"/>
                <a:sym typeface="Red Hat Text"/>
              </a:rPr>
              <a:t>VF</a:t>
            </a:r>
            <a:endParaRPr sz="9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20" name="Google Shape;1720;p160"/>
          <p:cNvSpPr/>
          <p:nvPr/>
        </p:nvSpPr>
        <p:spPr>
          <a:xfrm>
            <a:off x="2473025" y="3643525"/>
            <a:ext cx="647100" cy="281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Red Hat Text"/>
                <a:ea typeface="Red Hat Text"/>
                <a:cs typeface="Red Hat Text"/>
                <a:sym typeface="Red Hat Text"/>
              </a:rPr>
              <a:t>Vendor</a:t>
            </a:r>
            <a:endParaRPr sz="700" b="1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Red Hat Text"/>
                <a:ea typeface="Red Hat Text"/>
                <a:cs typeface="Red Hat Text"/>
                <a:sym typeface="Red Hat Text"/>
              </a:rPr>
              <a:t>PF driver</a:t>
            </a:r>
            <a:endParaRPr sz="7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721" name="Google Shape;1721;p160"/>
          <p:cNvCxnSpPr>
            <a:stCxn id="1703" idx="2"/>
            <a:endCxn id="1720" idx="1"/>
          </p:cNvCxnSpPr>
          <p:nvPr/>
        </p:nvCxnSpPr>
        <p:spPr>
          <a:xfrm rot="-5400000" flipH="1">
            <a:off x="938550" y="2250025"/>
            <a:ext cx="1501800" cy="1567200"/>
          </a:xfrm>
          <a:prstGeom prst="bentConnector2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722" name="Google Shape;1722;p160"/>
          <p:cNvSpPr txBox="1"/>
          <p:nvPr/>
        </p:nvSpPr>
        <p:spPr>
          <a:xfrm>
            <a:off x="870475" y="3459400"/>
            <a:ext cx="1255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ed Hat Text"/>
                <a:ea typeface="Red Hat Text"/>
                <a:cs typeface="Red Hat Text"/>
                <a:sym typeface="Red Hat Text"/>
              </a:rPr>
              <a:t>Vendor control plane configuration</a:t>
            </a:r>
            <a:endParaRPr sz="8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723" name="Google Shape;1723;p160"/>
          <p:cNvCxnSpPr/>
          <p:nvPr/>
        </p:nvCxnSpPr>
        <p:spPr>
          <a:xfrm rot="10800000">
            <a:off x="2796700" y="3952575"/>
            <a:ext cx="6300" cy="591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724" name="Google Shape;1724;p160"/>
          <p:cNvSpPr txBox="1"/>
          <p:nvPr/>
        </p:nvSpPr>
        <p:spPr>
          <a:xfrm rot="-5400000">
            <a:off x="2796150" y="4047913"/>
            <a:ext cx="584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ed Hat Text"/>
                <a:ea typeface="Red Hat Text"/>
                <a:cs typeface="Red Hat Text"/>
                <a:sym typeface="Red Hat Text"/>
              </a:rPr>
              <a:t>Control Plane</a:t>
            </a:r>
            <a:endParaRPr sz="8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725" name="Google Shape;1725;p160"/>
          <p:cNvCxnSpPr/>
          <p:nvPr/>
        </p:nvCxnSpPr>
        <p:spPr>
          <a:xfrm rot="10800000" flipH="1">
            <a:off x="2193400" y="1805950"/>
            <a:ext cx="13500" cy="2742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726" name="Google Shape;1726;p160"/>
          <p:cNvSpPr txBox="1"/>
          <p:nvPr/>
        </p:nvSpPr>
        <p:spPr>
          <a:xfrm>
            <a:off x="2048725" y="4778550"/>
            <a:ext cx="11334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ed Hat Text"/>
                <a:ea typeface="Red Hat Text"/>
                <a:cs typeface="Red Hat Text"/>
                <a:sym typeface="Red Hat Text"/>
              </a:rPr>
              <a:t>Physical NIC</a:t>
            </a:r>
            <a:endParaRPr sz="8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0" name="Google Shape;1682;p159"/>
          <p:cNvSpPr txBox="1">
            <a:spLocks noGrp="1"/>
          </p:cNvSpPr>
          <p:nvPr>
            <p:ph type="subTitle" idx="1"/>
          </p:nvPr>
        </p:nvSpPr>
        <p:spPr>
          <a:xfrm>
            <a:off x="335826" y="41575"/>
            <a:ext cx="7962600" cy="5736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SR-IOV for mapping NIC to guest</a:t>
            </a:r>
            <a:endParaRPr sz="2600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61"/>
          <p:cNvSpPr txBox="1"/>
          <p:nvPr/>
        </p:nvSpPr>
        <p:spPr>
          <a:xfrm>
            <a:off x="621792" y="1078992"/>
            <a:ext cx="7067100" cy="24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Pros:</a:t>
            </a:r>
            <a:endParaRPr sz="20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Could reach the wirespeed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Cons:</a:t>
            </a:r>
            <a:endParaRPr sz="20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Less flexibility, guest must use vendor specific driver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Limitation for migration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33" name="Google Shape;1733;p16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1682;p159"/>
          <p:cNvSpPr txBox="1">
            <a:spLocks noGrp="1"/>
          </p:cNvSpPr>
          <p:nvPr>
            <p:ph type="subTitle" idx="1"/>
          </p:nvPr>
        </p:nvSpPr>
        <p:spPr>
          <a:xfrm>
            <a:off x="335826" y="41575"/>
            <a:ext cx="7962600" cy="5736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SR-IOV for mapping NIC to guest</a:t>
            </a:r>
            <a:endParaRPr sz="2600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62"/>
          <p:cNvSpPr txBox="1"/>
          <p:nvPr/>
        </p:nvSpPr>
        <p:spPr>
          <a:xfrm>
            <a:off x="621792" y="1078992"/>
            <a:ext cx="81477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How to combine the advantages of the virtio networking and SR-IOV?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Unified interface/driver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wirespeed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marL="228600" marR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ed Hat Text"/>
                <a:ea typeface="Red Hat Text"/>
                <a:cs typeface="Red Hat Text"/>
                <a:sym typeface="Red Hat Text"/>
              </a:rPr>
              <a:t>The solution is  </a:t>
            </a:r>
            <a:r>
              <a:rPr lang="en" sz="33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rPr>
              <a:t>vDPA!</a:t>
            </a:r>
            <a:endParaRPr sz="3300"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40" name="Google Shape;1740;p16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1682;p159"/>
          <p:cNvSpPr txBox="1">
            <a:spLocks noGrp="1"/>
          </p:cNvSpPr>
          <p:nvPr>
            <p:ph type="subTitle" idx="1"/>
          </p:nvPr>
        </p:nvSpPr>
        <p:spPr>
          <a:xfrm>
            <a:off x="335826" y="41575"/>
            <a:ext cx="7962600" cy="5736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Why vDPA?</a:t>
            </a:r>
            <a:endParaRPr sz="2600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63"/>
          <p:cNvSpPr txBox="1"/>
          <p:nvPr/>
        </p:nvSpPr>
        <p:spPr>
          <a:xfrm>
            <a:off x="1434550" y="1733725"/>
            <a:ext cx="64422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ed Hat Text"/>
                <a:ea typeface="Red Hat Text"/>
                <a:cs typeface="Red Hat Text"/>
                <a:sym typeface="Red Hat Text"/>
              </a:rPr>
              <a:t>What is vDPA ?</a:t>
            </a:r>
            <a:endParaRPr sz="3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46" name="Google Shape;1746;p16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2199</Words>
  <Application>Microsoft Office PowerPoint</Application>
  <PresentationFormat>全屏显示(16:9)</PresentationFormat>
  <Paragraphs>435</Paragraphs>
  <Slides>28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Lora</vt:lpstr>
      <vt:lpstr>Red Hat Display</vt:lpstr>
      <vt:lpstr>Red Hat Text</vt:lpstr>
      <vt:lpstr>Overpass</vt:lpstr>
      <vt:lpstr>Arial</vt:lpstr>
      <vt:lpstr>Red Hat Text Medium</vt:lpstr>
      <vt:lpstr>Overpass Light</vt:lpstr>
      <vt:lpstr>Red Hat Display Medium</vt:lpstr>
      <vt:lpstr>Overpass SemiBold</vt:lpstr>
      <vt:lpstr>Roboto</vt:lpstr>
      <vt:lpstr>Red Hat widescreen template</vt:lpstr>
      <vt:lpstr>Red Hat widescreen template</vt:lpstr>
      <vt:lpstr>vDPA:  Wirespeed virtual networking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vDPA:  Wirespeed virtual networking</dc:title>
  <cp:lastModifiedBy>贾志杰</cp:lastModifiedBy>
  <cp:revision>2</cp:revision>
  <dcterms:modified xsi:type="dcterms:W3CDTF">2023-10-25T15:49:29Z</dcterms:modified>
</cp:coreProperties>
</file>